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8231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47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976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59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327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4969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32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544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820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332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680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0140A-C736-473D-AB15-C3F6C055367A}" type="datetimeFigureOut">
              <a:rPr lang="ko-KR" altLang="en-US" smtClean="0"/>
              <a:t>2017-11-28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EBFC72A-E330-4623-AD71-38A4A8F40E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917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6091FCC-9450-4EDD-B13B-575548A662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디지털 온도제어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시스템 설계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6BD5008B-AB4B-4C73-9664-F7445315AB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반도체전자과 </a:t>
            </a:r>
            <a:r>
              <a:rPr lang="en-US" altLang="ko-KR" dirty="0"/>
              <a:t>1</a:t>
            </a:r>
            <a:r>
              <a:rPr lang="ko-KR" altLang="en-US" dirty="0"/>
              <a:t>학년 </a:t>
            </a:r>
            <a:r>
              <a:rPr lang="en-US" altLang="ko-KR" dirty="0"/>
              <a:t>c</a:t>
            </a:r>
            <a:r>
              <a:rPr lang="ko-KR" altLang="en-US" dirty="0"/>
              <a:t>반 </a:t>
            </a:r>
            <a:r>
              <a:rPr lang="en-US" altLang="ko-KR" dirty="0"/>
              <a:t>5</a:t>
            </a:r>
            <a:r>
              <a:rPr lang="ko-KR" altLang="en-US" dirty="0"/>
              <a:t>조 김 기홍 </a:t>
            </a:r>
            <a:r>
              <a:rPr lang="en-US" altLang="ko-KR" dirty="0"/>
              <a:t>, </a:t>
            </a:r>
            <a:r>
              <a:rPr lang="ko-KR" altLang="en-US" dirty="0"/>
              <a:t>장 시훈 </a:t>
            </a:r>
            <a:r>
              <a:rPr lang="en-US" altLang="ko-KR" dirty="0"/>
              <a:t>,</a:t>
            </a:r>
            <a:r>
              <a:rPr lang="ko-KR" altLang="en-US" dirty="0"/>
              <a:t>배 세훈 </a:t>
            </a:r>
            <a:r>
              <a:rPr lang="en-US" altLang="ko-KR" dirty="0"/>
              <a:t>, </a:t>
            </a:r>
            <a:r>
              <a:rPr lang="ko-KR" altLang="en-US" dirty="0"/>
              <a:t>이 호열</a:t>
            </a:r>
          </a:p>
        </p:txBody>
      </p:sp>
    </p:spTree>
    <p:extLst>
      <p:ext uri="{BB962C8B-B14F-4D97-AF65-F5344CB8AC3E}">
        <p14:creationId xmlns:p14="http://schemas.microsoft.com/office/powerpoint/2010/main" val="202309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xmlns="" id="{48DB7487-78C0-44F9-B480-89C1AF434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803" y="1011849"/>
            <a:ext cx="8637073" cy="531201"/>
          </a:xfrm>
        </p:spPr>
        <p:txBody>
          <a:bodyPr>
            <a:noAutofit/>
          </a:bodyPr>
          <a:lstStyle/>
          <a:p>
            <a:pPr algn="ctr"/>
            <a:r>
              <a:rPr lang="ko-KR" altLang="en-US" sz="4800" dirty="0"/>
              <a:t>목차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xmlns="" id="{2C6150CE-B583-4035-B5D1-4A7D80820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3803" y="3564467"/>
            <a:ext cx="9426235" cy="1071095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en-US" altLang="ko-KR" sz="4800" dirty="0"/>
              <a:t>1.</a:t>
            </a:r>
            <a:r>
              <a:rPr lang="ko-KR" altLang="en-US" sz="4800" dirty="0"/>
              <a:t>부품 설명</a:t>
            </a:r>
            <a:endParaRPr lang="en-US" altLang="ko-KR" sz="4800" dirty="0"/>
          </a:p>
          <a:p>
            <a:pPr algn="r"/>
            <a:r>
              <a:rPr lang="en-US" altLang="ko-KR" sz="4800" dirty="0"/>
              <a:t>2. </a:t>
            </a:r>
            <a:r>
              <a:rPr lang="ko-KR" altLang="en-US" sz="4800" dirty="0"/>
              <a:t>블록도</a:t>
            </a:r>
          </a:p>
        </p:txBody>
      </p:sp>
    </p:spTree>
    <p:extLst>
      <p:ext uri="{BB962C8B-B14F-4D97-AF65-F5344CB8AC3E}">
        <p14:creationId xmlns:p14="http://schemas.microsoft.com/office/powerpoint/2010/main" val="227692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374465B-5185-400C-A1D5-CFA1C7A55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</a:t>
            </a:r>
            <a:r>
              <a:rPr lang="ko-KR" altLang="en-US" dirty="0"/>
              <a:t>부품 설명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F66AFCE-7FF2-49C7-AD38-2AB3E9BB4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/>
              <a:t>부품의 종류 </a:t>
            </a:r>
            <a:r>
              <a:rPr lang="en-US" altLang="ko-KR" sz="3600" dirty="0"/>
              <a:t>: AT MEGA 128 , 7</a:t>
            </a:r>
            <a:r>
              <a:rPr lang="ko-KR" altLang="en-US" sz="3600" dirty="0"/>
              <a:t>세그먼트 </a:t>
            </a:r>
            <a:r>
              <a:rPr lang="en-US" altLang="ko-KR" sz="3600" dirty="0"/>
              <a:t>   </a:t>
            </a:r>
            <a:r>
              <a:rPr lang="ko-KR" altLang="en-US" sz="3600" dirty="0"/>
              <a:t> 전원 스위치 </a:t>
            </a:r>
            <a:r>
              <a:rPr lang="en-US" altLang="ko-KR" sz="3600" dirty="0"/>
              <a:t>, </a:t>
            </a:r>
            <a:r>
              <a:rPr lang="ko-KR" altLang="en-US" sz="3600" dirty="0"/>
              <a:t>릴레이 </a:t>
            </a:r>
            <a:r>
              <a:rPr lang="en-US" altLang="ko-KR" sz="3600" dirty="0"/>
              <a:t>, </a:t>
            </a:r>
            <a:r>
              <a:rPr lang="ko-KR" altLang="en-US" sz="3600" dirty="0"/>
              <a:t>온도 센서</a:t>
            </a:r>
          </a:p>
        </p:txBody>
      </p:sp>
    </p:spTree>
    <p:extLst>
      <p:ext uri="{BB962C8B-B14F-4D97-AF65-F5344CB8AC3E}">
        <p14:creationId xmlns:p14="http://schemas.microsoft.com/office/powerpoint/2010/main" val="340649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E900882-1C16-4DFD-B8B7-D3764F43F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 MEGA 128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xmlns="" id="{DF99C785-63FF-48B1-B71A-C8B842009CB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052" y="2017342"/>
            <a:ext cx="4183898" cy="3526208"/>
          </a:xfrm>
        </p:spPr>
      </p:pic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41516250-72E5-43E7-87EA-581B60A64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0" y="1714500"/>
            <a:ext cx="5254358" cy="3744363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sz="1600" dirty="0"/>
              <a:t>64</a:t>
            </a:r>
            <a:r>
              <a:rPr lang="ko-KR" altLang="en-US" sz="1600" dirty="0"/>
              <a:t>개의 핀으로 구성 </a:t>
            </a:r>
            <a:r>
              <a:rPr lang="en-US" altLang="ko-KR" sz="1600" dirty="0"/>
              <a:t>(I/O : 53</a:t>
            </a:r>
            <a:r>
              <a:rPr lang="ko-KR" altLang="en-US" sz="1600" dirty="0"/>
              <a:t>개</a:t>
            </a:r>
            <a:r>
              <a:rPr lang="en-US" altLang="ko-KR" sz="1600" dirty="0"/>
              <a:t>, </a:t>
            </a:r>
            <a:r>
              <a:rPr lang="ko-KR" altLang="en-US" sz="1600" dirty="0"/>
              <a:t>특수목적 </a:t>
            </a:r>
            <a:r>
              <a:rPr lang="en-US" altLang="ko-KR" sz="1600" dirty="0"/>
              <a:t>: 11</a:t>
            </a:r>
            <a:r>
              <a:rPr lang="ko-KR" altLang="en-US" sz="1600" dirty="0"/>
              <a:t>개</a:t>
            </a:r>
            <a:r>
              <a:rPr lang="en-US" altLang="ko-KR" sz="1600" dirty="0"/>
              <a:t>)</a:t>
            </a:r>
          </a:p>
          <a:p>
            <a:r>
              <a:rPr lang="ko-KR" altLang="en-US" sz="1600" dirty="0"/>
              <a:t>고성능이면서 </a:t>
            </a:r>
            <a:r>
              <a:rPr lang="en-US" altLang="ko-KR" sz="1600" dirty="0"/>
              <a:t>TQFP</a:t>
            </a:r>
            <a:r>
              <a:rPr lang="ko-KR" altLang="en-US" sz="1600" dirty="0"/>
              <a:t>형의 저전력의 </a:t>
            </a:r>
            <a:r>
              <a:rPr lang="en-US" altLang="ko-KR" sz="1600" dirty="0"/>
              <a:t>8bit </a:t>
            </a:r>
            <a:r>
              <a:rPr lang="ko-KR" altLang="en-US" sz="1600" dirty="0"/>
              <a:t>마이크로 컨트롤러</a:t>
            </a:r>
            <a:endParaRPr lang="en-US" altLang="ko-KR" sz="1600" dirty="0"/>
          </a:p>
          <a:p>
            <a:r>
              <a:rPr lang="ko-KR" altLang="en-US" sz="1600" dirty="0"/>
              <a:t>향상된 </a:t>
            </a:r>
            <a:r>
              <a:rPr lang="en-US" altLang="ko-KR" sz="1600" dirty="0"/>
              <a:t>RISC </a:t>
            </a:r>
            <a:r>
              <a:rPr lang="ko-KR" altLang="en-US" sz="1600" dirty="0"/>
              <a:t>구조를 사용</a:t>
            </a:r>
            <a:endParaRPr lang="en-US" altLang="ko-KR" sz="1600" dirty="0"/>
          </a:p>
          <a:p>
            <a:r>
              <a:rPr lang="en-US" altLang="ko-KR" sz="1600" dirty="0"/>
              <a:t>16MHz</a:t>
            </a:r>
            <a:r>
              <a:rPr lang="ko-KR" altLang="en-US" sz="1600" dirty="0"/>
              <a:t>에서 평균적으로 </a:t>
            </a:r>
            <a:r>
              <a:rPr lang="en-US" altLang="ko-KR" sz="1600" dirty="0"/>
              <a:t>16MIPS</a:t>
            </a:r>
            <a:r>
              <a:rPr lang="ko-KR" altLang="en-US" sz="1600" dirty="0"/>
              <a:t>의 명령처리속도 </a:t>
            </a:r>
            <a:r>
              <a:rPr lang="en-US" altLang="ko-KR" sz="1600" dirty="0"/>
              <a:t>(</a:t>
            </a:r>
            <a:r>
              <a:rPr lang="ko-KR" altLang="en-US" sz="1600" dirty="0"/>
              <a:t>프로그램 메모리 와 데이터 메모리 구성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133</a:t>
            </a:r>
            <a:r>
              <a:rPr lang="ko-KR" altLang="en-US" sz="1600" dirty="0"/>
              <a:t>개의 명령세트를 가지며</a:t>
            </a:r>
            <a:r>
              <a:rPr lang="en-US" altLang="ko-KR" sz="1600" dirty="0"/>
              <a:t>, </a:t>
            </a:r>
            <a:r>
              <a:rPr lang="ko-KR" altLang="en-US" sz="1600" dirty="0"/>
              <a:t>대부분이 </a:t>
            </a:r>
            <a:r>
              <a:rPr lang="en-US" altLang="ko-KR" sz="1600" dirty="0"/>
              <a:t>1 </a:t>
            </a:r>
            <a:r>
              <a:rPr lang="ko-KR" altLang="en-US" sz="1600" dirty="0"/>
              <a:t>클럭 사이클에 실행</a:t>
            </a:r>
            <a:endParaRPr lang="en-US" altLang="ko-KR" sz="1600" dirty="0"/>
          </a:p>
          <a:p>
            <a:r>
              <a:rPr lang="en-US" altLang="ko-KR" sz="1600" dirty="0"/>
              <a:t>32</a:t>
            </a:r>
            <a:r>
              <a:rPr lang="ko-KR" altLang="en-US" sz="1600" dirty="0"/>
              <a:t>개의 </a:t>
            </a:r>
            <a:r>
              <a:rPr lang="en-US" altLang="ko-KR" sz="1600" dirty="0"/>
              <a:t>8bit </a:t>
            </a:r>
            <a:r>
              <a:rPr lang="ko-KR" altLang="en-US" sz="1600" dirty="0"/>
              <a:t>범용 레지스터 및 주변장치 제어 레지스터를 가짐</a:t>
            </a:r>
            <a:endParaRPr lang="en-US" altLang="ko-KR" sz="1600" dirty="0"/>
          </a:p>
          <a:p>
            <a:r>
              <a:rPr lang="ko-KR" altLang="en-US" sz="1600" dirty="0"/>
              <a:t>사이클에 실행되는 곱셈기와 많은 </a:t>
            </a:r>
            <a:r>
              <a:rPr lang="en-US" altLang="ko-KR" sz="1600" dirty="0"/>
              <a:t>I/O </a:t>
            </a:r>
            <a:r>
              <a:rPr lang="ko-KR" altLang="en-US" sz="1600" dirty="0"/>
              <a:t>제어용 레지스터를 가짐</a:t>
            </a:r>
          </a:p>
          <a:p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87649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29ECEDA-9699-4682-BBFF-C1B98D73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 </a:t>
            </a:r>
            <a:r>
              <a:rPr lang="ko-KR" altLang="en-US" dirty="0"/>
              <a:t>세그먼트</a:t>
            </a:r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xmlns="" id="{EFB0F904-8947-4E90-816B-6894A3B382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50" y="2165350"/>
            <a:ext cx="2185534" cy="3294063"/>
          </a:xfr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CDF531F3-4494-4DD9-B29C-F1984B95A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14950" y="2171769"/>
            <a:ext cx="5425808" cy="3287094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/>
              <a:t>세그먼트 </a:t>
            </a:r>
            <a:r>
              <a:rPr lang="ko-KR" altLang="ko-KR" dirty="0"/>
              <a:t>는 표시 </a:t>
            </a:r>
            <a:r>
              <a:rPr lang="ko-KR" altLang="en-US" dirty="0"/>
              <a:t>장치</a:t>
            </a:r>
            <a:r>
              <a:rPr lang="ko-KR" altLang="ko-KR" dirty="0"/>
              <a:t>의 일종으로, 7개의 획으로 숫자나 문자를 나타낼 수 있다. 비슷한 역할을 하는 점 행렬에 비해 단순하기 때문에 전자 회로의 내부적인 수치를 보여 주는 데 자주 사용된다.</a:t>
            </a:r>
            <a:endParaRPr lang="en-US" altLang="ko-KR" dirty="0"/>
          </a:p>
          <a:p>
            <a:r>
              <a:rPr lang="en-US" altLang="ko-KR" dirty="0"/>
              <a:t>7</a:t>
            </a:r>
            <a:r>
              <a:rPr lang="ko-KR" altLang="en-US" dirty="0"/>
              <a:t>세그먼트는</a:t>
            </a:r>
            <a:r>
              <a:rPr lang="en-US" altLang="ko-KR" dirty="0"/>
              <a:t> </a:t>
            </a:r>
            <a:r>
              <a:rPr lang="ko-KR" altLang="en-US" dirty="0"/>
              <a:t>보통 </a:t>
            </a:r>
            <a:r>
              <a:rPr lang="en-US" altLang="ko-KR" dirty="0"/>
              <a:t>FND</a:t>
            </a:r>
            <a:r>
              <a:rPr lang="ko-KR" altLang="en-US" dirty="0"/>
              <a:t>라고 부른다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011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F8B95FB-9A67-488F-B4D5-DCCA55D45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전원스위치            </a:t>
            </a:r>
            <a:r>
              <a:rPr lang="en-US" altLang="ko-KR" dirty="0"/>
              <a:t>ON,OFF            SCR(</a:t>
            </a:r>
            <a:r>
              <a:rPr lang="ko-KR" altLang="en-US" dirty="0"/>
              <a:t>사이리스터</a:t>
            </a:r>
            <a:r>
              <a:rPr lang="en-US" altLang="ko-KR" dirty="0"/>
              <a:t>)</a:t>
            </a:r>
            <a:r>
              <a:rPr lang="ko-KR" altLang="en-US" dirty="0"/>
              <a:t> 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                                                       TRIAC(</a:t>
            </a:r>
            <a:r>
              <a:rPr lang="ko-KR" altLang="en-US" dirty="0"/>
              <a:t>트라이액</a:t>
            </a:r>
            <a:r>
              <a:rPr lang="en-US" altLang="ko-KR" dirty="0"/>
              <a:t>)   </a:t>
            </a:r>
            <a:endParaRPr lang="ko-KR" altLang="en-US" dirty="0"/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xmlns="" id="{9DF07CD2-5930-4CCB-8EC4-E60B5BE407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017341"/>
            <a:ext cx="3790950" cy="3287093"/>
          </a:xfr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CF4BECBC-F420-481A-88AD-E014384DB0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/>
              <a:t>사이리스터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사이리스터는 </a:t>
            </a:r>
            <a:r>
              <a:rPr lang="en-US" altLang="ko-KR" dirty="0"/>
              <a:t>3</a:t>
            </a:r>
            <a:r>
              <a:rPr lang="ko-KR" altLang="en-US" dirty="0"/>
              <a:t>개이상의 </a:t>
            </a:r>
            <a:r>
              <a:rPr lang="en-US" altLang="ko-KR" dirty="0"/>
              <a:t>P-N</a:t>
            </a:r>
            <a:r>
              <a:rPr lang="ko-KR" altLang="en-US" dirty="0"/>
              <a:t>접합을 </a:t>
            </a:r>
            <a:r>
              <a:rPr lang="en-US" altLang="ko-KR" dirty="0"/>
              <a:t>1</a:t>
            </a:r>
            <a:r>
              <a:rPr lang="ko-KR" altLang="en-US" dirty="0"/>
              <a:t>개의 반도체 기판 내에 형성함 으로써 전류가 흐르지 않는 오프상태와 전류가 흐를 수 있는 온 상태의 </a:t>
            </a:r>
            <a:r>
              <a:rPr lang="en-US" altLang="ko-KR" dirty="0"/>
              <a:t>2</a:t>
            </a:r>
            <a:r>
              <a:rPr lang="ko-KR" altLang="en-US" dirty="0"/>
              <a:t>개의 안정된 상태가 있고</a:t>
            </a:r>
            <a:r>
              <a:rPr lang="en-US" altLang="ko-KR" dirty="0"/>
              <a:t>, </a:t>
            </a:r>
            <a:r>
              <a:rPr lang="ko-KR" altLang="en-US" dirty="0"/>
              <a:t>또한 오프 상태에서 온 상태로 또는 온상태에서 오프상태로 이행이 가능한 반도체 소자이다</a:t>
            </a:r>
            <a:r>
              <a:rPr lang="en-US" altLang="ko-KR" dirty="0"/>
              <a:t>. </a:t>
            </a:r>
            <a:r>
              <a:rPr lang="ko-KR" altLang="en-US" dirty="0"/>
              <a:t>사이리스터는 일반적으로 전력용 트랜지스터에 비해 고압에서 우수한 특성을 나타낸다</a:t>
            </a: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xmlns="" id="{96C4D40D-395F-4F57-9B30-21CB85A40AF6}"/>
              </a:ext>
            </a:extLst>
          </p:cNvPr>
          <p:cNvSpPr/>
          <p:nvPr/>
        </p:nvSpPr>
        <p:spPr>
          <a:xfrm>
            <a:off x="3451742" y="9580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xmlns="" id="{BBBD80BF-D300-4C82-AF58-334ECFD2DC21}"/>
              </a:ext>
            </a:extLst>
          </p:cNvPr>
          <p:cNvSpPr/>
          <p:nvPr/>
        </p:nvSpPr>
        <p:spPr>
          <a:xfrm>
            <a:off x="6261636" y="9580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49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>
            <a:extLst>
              <a:ext uri="{FF2B5EF4-FFF2-40B4-BE49-F238E27FC236}">
                <a16:creationId xmlns:a16="http://schemas.microsoft.com/office/drawing/2014/main" xmlns="" id="{6A5F8F02-74B7-49FB-99AA-3A1E4DCDCD1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25" y="1305018"/>
            <a:ext cx="3810000" cy="4153846"/>
          </a:xfr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833ABC1A-5614-4637-BB90-F48E27F53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606" y="1305017"/>
            <a:ext cx="4645152" cy="4153846"/>
          </a:xfrm>
        </p:spPr>
        <p:txBody>
          <a:bodyPr>
            <a:normAutofit/>
          </a:bodyPr>
          <a:lstStyle/>
          <a:p>
            <a:r>
              <a:rPr lang="ko-KR" altLang="en-US" dirty="0"/>
              <a:t>트라이액</a:t>
            </a:r>
            <a:endParaRPr lang="en-US" altLang="ko-KR" dirty="0"/>
          </a:p>
          <a:p>
            <a:r>
              <a:rPr lang="ko-KR" altLang="en-US" dirty="0"/>
              <a:t>양방향성의 전류 제어가 행 하여지는 반도체 제어 부품으로</a:t>
            </a:r>
            <a:r>
              <a:rPr lang="en-US" altLang="ko-KR" dirty="0"/>
              <a:t>, </a:t>
            </a:r>
            <a:r>
              <a:rPr lang="ko-KR" altLang="en-US" dirty="0"/>
              <a:t>규소의 </a:t>
            </a:r>
            <a:r>
              <a:rPr lang="en-US" altLang="ko-KR" dirty="0"/>
              <a:t>5</a:t>
            </a:r>
            <a:r>
              <a:rPr lang="ko-KR" altLang="en-US" dirty="0"/>
              <a:t>층 </a:t>
            </a:r>
            <a:r>
              <a:rPr lang="en-US" altLang="ko-KR" dirty="0"/>
              <a:t>p-n</a:t>
            </a:r>
            <a:r>
              <a:rPr lang="ko-KR" altLang="en-US" dirty="0"/>
              <a:t>접합으로 구성된다</a:t>
            </a:r>
            <a:r>
              <a:rPr lang="en-US" altLang="ko-KR" dirty="0"/>
              <a:t>. 2</a:t>
            </a:r>
            <a:r>
              <a:rPr lang="ko-KR" altLang="en-US" dirty="0"/>
              <a:t>개의 주전극과 </a:t>
            </a:r>
            <a:r>
              <a:rPr lang="en-US" altLang="ko-KR" dirty="0"/>
              <a:t>1</a:t>
            </a:r>
            <a:r>
              <a:rPr lang="ko-KR" altLang="en-US" dirty="0"/>
              <a:t>개의 게이트</a:t>
            </a:r>
            <a:r>
              <a:rPr lang="en-US" altLang="ko-KR" dirty="0"/>
              <a:t>(</a:t>
            </a:r>
            <a:r>
              <a:rPr lang="ko-KR" altLang="en-US" dirty="0"/>
              <a:t>제어 전극</a:t>
            </a:r>
            <a:r>
              <a:rPr lang="en-US" altLang="ko-KR" dirty="0"/>
              <a:t>)</a:t>
            </a:r>
            <a:r>
              <a:rPr lang="ko-KR" altLang="en-US" dirty="0"/>
              <a:t>가 있으며</a:t>
            </a:r>
            <a:r>
              <a:rPr lang="en-US" altLang="ko-KR" dirty="0"/>
              <a:t>, </a:t>
            </a:r>
            <a:r>
              <a:rPr lang="ko-KR" altLang="en-US" dirty="0"/>
              <a:t>게이트 신호가 없으면 어느 방향으로도 </a:t>
            </a:r>
            <a:r>
              <a:rPr lang="en-US" altLang="ko-KR" dirty="0"/>
              <a:t>OFF</a:t>
            </a:r>
            <a:r>
              <a:rPr lang="ko-KR" altLang="en-US" dirty="0"/>
              <a:t>이지만 게이트 신호가 있으면 주전극의 극성에 관계없이 </a:t>
            </a:r>
            <a:r>
              <a:rPr lang="en-US" altLang="ko-KR" dirty="0"/>
              <a:t>turn-on </a:t>
            </a:r>
            <a:r>
              <a:rPr lang="ko-KR" altLang="en-US" dirty="0"/>
              <a:t>할 수 있다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923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35A207C-F26B-4253-9511-0188D346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릴레이</a:t>
            </a:r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xmlns="" id="{10C8871E-2693-4100-AAE9-7D03731679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31052" y="1876425"/>
            <a:ext cx="3983873" cy="3657600"/>
          </a:xfrm>
          <a:prstGeom prst="rect">
            <a:avLst/>
          </a:prstGeo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BE7035F0-084A-4750-A84C-86F73BB4B9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base"/>
            <a:r>
              <a:rPr lang="ko-KR" altLang="en-US" dirty="0"/>
              <a:t>릴레이는 흐르는 전기를 스위칭 할 수 있는 신호 또는 펄스를 만들어 줍니다</a:t>
            </a:r>
            <a:r>
              <a:rPr lang="en-US" altLang="ko-KR" dirty="0"/>
              <a:t>.</a:t>
            </a:r>
            <a:r>
              <a:rPr lang="ko-KR" altLang="en-US" dirty="0"/>
              <a:t> 이러한 릴레이는 작동하기위해 필요한 전압은 낮지만</a:t>
            </a:r>
            <a:r>
              <a:rPr lang="en-US" altLang="ko-KR" dirty="0"/>
              <a:t>, </a:t>
            </a:r>
            <a:r>
              <a:rPr lang="ko-KR" altLang="en-US" dirty="0"/>
              <a:t>입력될 수 있는 전압은 높습니다</a:t>
            </a:r>
            <a:r>
              <a:rPr lang="en-US" altLang="ko-KR" dirty="0"/>
              <a:t>.</a:t>
            </a:r>
            <a:r>
              <a:rPr lang="ko-KR" altLang="en-US" dirty="0"/>
              <a:t>﻿ 그렇기 때문에 릴레이는 흔히 낮은 전압</a:t>
            </a:r>
            <a:r>
              <a:rPr lang="en-US" altLang="ko-KR" dirty="0"/>
              <a:t>/</a:t>
            </a:r>
            <a:r>
              <a:rPr lang="ko-KR" altLang="en-US" dirty="0"/>
              <a:t>전류를 이용하여 더 높은 전압</a:t>
            </a:r>
            <a:r>
              <a:rPr lang="en-US" altLang="ko-KR" dirty="0"/>
              <a:t>/</a:t>
            </a:r>
            <a:r>
              <a:rPr lang="ko-KR" altLang="en-US" dirty="0"/>
              <a:t>전류를 제어 하는 데에 많이 사용합니다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89E3EBDC-38B7-4E3F-BBBE-79F551A3B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60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4">
            <a:extLst>
              <a:ext uri="{FF2B5EF4-FFF2-40B4-BE49-F238E27FC236}">
                <a16:creationId xmlns:a16="http://schemas.microsoft.com/office/drawing/2014/main" xmlns="" id="{B327C2C0-9053-487B-94A0-F1857896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릴레이의 동작원리</a:t>
            </a:r>
          </a:p>
        </p:txBody>
      </p:sp>
      <p:pic>
        <p:nvPicPr>
          <p:cNvPr id="18" name="내용 개체 틀 17">
            <a:extLst>
              <a:ext uri="{FF2B5EF4-FFF2-40B4-BE49-F238E27FC236}">
                <a16:creationId xmlns:a16="http://schemas.microsoft.com/office/drawing/2014/main" xmlns="" id="{0DC0D3E8-87E7-4E08-AF1E-97FC0E48F2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31051" y="2171770"/>
            <a:ext cx="4136273" cy="3287094"/>
          </a:xfrm>
          <a:prstGeom prst="rect">
            <a:avLst/>
          </a:prstGeom>
        </p:spPr>
      </p:pic>
      <p:sp>
        <p:nvSpPr>
          <p:cNvPr id="19" name="내용 개체 틀 18">
            <a:extLst>
              <a:ext uri="{FF2B5EF4-FFF2-40B4-BE49-F238E27FC236}">
                <a16:creationId xmlns:a16="http://schemas.microsoft.com/office/drawing/2014/main" xmlns="" id="{B4BC9A3C-0172-4E58-A383-2765DD1951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ko-KR" altLang="en-US" dirty="0"/>
              <a:t>릴레이는 내부에 </a:t>
            </a:r>
            <a:r>
              <a:rPr lang="en-US" altLang="ko-KR" dirty="0"/>
              <a:t>'</a:t>
            </a:r>
            <a:r>
              <a:rPr lang="ko-KR" altLang="en-US" dirty="0"/>
              <a:t>전자석</a:t>
            </a:r>
            <a:r>
              <a:rPr lang="en-US" altLang="ko-KR" dirty="0"/>
              <a:t>'(</a:t>
            </a:r>
            <a:r>
              <a:rPr lang="ko-KR" altLang="en-US" dirty="0"/>
              <a:t>코일</a:t>
            </a:r>
            <a:r>
              <a:rPr lang="en-US" altLang="ko-KR" dirty="0"/>
              <a:t>)</a:t>
            </a:r>
            <a:r>
              <a:rPr lang="ko-KR" altLang="en-US" dirty="0"/>
              <a:t>을 포함하고 있습니다</a:t>
            </a:r>
            <a:r>
              <a:rPr lang="en-US" altLang="ko-KR" dirty="0"/>
              <a:t>. </a:t>
            </a:r>
            <a:r>
              <a:rPr lang="ko-KR" altLang="en-US" dirty="0"/>
              <a:t>이 전자석은 전류가 통하게 되면 자석이 되는 성질을 갖고 있습니다</a:t>
            </a:r>
            <a:r>
              <a:rPr lang="en-US" altLang="ko-KR" dirty="0"/>
              <a:t>.</a:t>
            </a:r>
            <a:r>
              <a:rPr lang="ko-KR" altLang="en-US" dirty="0"/>
              <a:t> 때문에 전원을 공급 하게 되면 릴레이 내부에 전자석이 자석이 되어 옆에 있던 </a:t>
            </a:r>
            <a:r>
              <a:rPr lang="ko-KR" altLang="en-US" dirty="0" err="1"/>
              <a:t>철편을</a:t>
            </a:r>
            <a:r>
              <a:rPr lang="ko-KR" altLang="en-US" dirty="0"/>
              <a:t> 끌어당겨 스위치가 </a:t>
            </a:r>
            <a:r>
              <a:rPr lang="en-US" altLang="ko-KR" dirty="0"/>
              <a:t>ON </a:t>
            </a:r>
            <a:r>
              <a:rPr lang="ko-KR" altLang="en-US" dirty="0"/>
              <a:t>이 되는 것 입니다</a:t>
            </a:r>
            <a:r>
              <a:rPr lang="en-US" altLang="ko-KR" dirty="0"/>
              <a:t>.</a:t>
            </a:r>
            <a:r>
              <a:rPr lang="ko-KR" altLang="en-US" dirty="0"/>
              <a:t>릴레이는 여러 종류가 있지만</a:t>
            </a:r>
            <a:r>
              <a:rPr lang="en-US" altLang="ko-KR" dirty="0"/>
              <a:t>, </a:t>
            </a:r>
            <a:r>
              <a:rPr lang="ko-KR" altLang="en-US" dirty="0"/>
              <a:t>모두 이러한 원리로 작동합니다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64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C928137-B89E-47F7-A67D-A60BC6323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 비접촉식             온도 센서              접촉식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xmlns="" id="{A067965C-BF81-4BB7-9F5B-302AA053A7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3916" y="2165011"/>
            <a:ext cx="4645152" cy="3293852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비접촉식</a:t>
            </a:r>
            <a:endParaRPr lang="en-US" altLang="ko-KR" dirty="0"/>
          </a:p>
          <a:p>
            <a:r>
              <a:rPr lang="ko-KR" altLang="en-US" dirty="0"/>
              <a:t>비접촉식 온도 측정은 센서를 측정대상에 접촉시키지 않고 온도를 측정하는 방법으로</a:t>
            </a:r>
            <a:r>
              <a:rPr lang="en-US" altLang="ko-KR" dirty="0"/>
              <a:t>, </a:t>
            </a:r>
            <a:r>
              <a:rPr lang="ko-KR" altLang="en-US" dirty="0"/>
              <a:t>물체가 방출하는 방사 에너지 측정 으로 부터 물체의 온도를 검출하는 것입니다</a:t>
            </a:r>
            <a:r>
              <a:rPr lang="en-US" altLang="ko-KR" dirty="0"/>
              <a:t>. </a:t>
            </a:r>
            <a:r>
              <a:rPr lang="ko-KR" altLang="en-US" dirty="0"/>
              <a:t>대표적인 예로 </a:t>
            </a:r>
            <a:r>
              <a:rPr lang="ko-KR" altLang="en-US" dirty="0" err="1"/>
              <a:t>파이로미터</a:t>
            </a:r>
            <a:r>
              <a:rPr lang="ko-KR" altLang="en-US" dirty="0"/>
              <a:t> 를 들 수 있으며</a:t>
            </a:r>
            <a:r>
              <a:rPr lang="en-US" altLang="ko-KR" dirty="0"/>
              <a:t>, </a:t>
            </a:r>
            <a:r>
              <a:rPr lang="ko-KR" altLang="en-US" dirty="0"/>
              <a:t>물체의 온도에 따라 표면으로부터 방출되는 방사 에너지 세기에 의해 표면 온도 측정하는 비접촉식 계기입니다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7" name="화살표: 왼쪽 6">
            <a:extLst>
              <a:ext uri="{FF2B5EF4-FFF2-40B4-BE49-F238E27FC236}">
                <a16:creationId xmlns:a16="http://schemas.microsoft.com/office/drawing/2014/main" xmlns="" id="{8FC4FAAA-4689-4BD6-9357-7DFDE4A2BC31}"/>
              </a:ext>
            </a:extLst>
          </p:cNvPr>
          <p:cNvSpPr/>
          <p:nvPr/>
        </p:nvSpPr>
        <p:spPr>
          <a:xfrm>
            <a:off x="3142140" y="96087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xmlns="" id="{A77E8FE7-4241-4C7C-8DD9-1F917EBD6FC2}"/>
              </a:ext>
            </a:extLst>
          </p:cNvPr>
          <p:cNvSpPr/>
          <p:nvPr/>
        </p:nvSpPr>
        <p:spPr>
          <a:xfrm>
            <a:off x="6450209" y="9580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xmlns="" id="{880264AC-F0F7-4865-9D14-18BC510975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/>
              <a:t>접촉식</a:t>
            </a:r>
            <a:endParaRPr lang="en-US" altLang="ko-KR" dirty="0"/>
          </a:p>
          <a:p>
            <a:r>
              <a:rPr lang="ko-KR" altLang="en-US" dirty="0"/>
              <a:t>적외선 센서와 같이 피측정체에 직접 접촉하지 않고 온도를 검출하는 비 접촉 온도 센서에 대하여 피측정체에 접촉하여 온도를 검출하는 센서를 접촉형 온도 센서라 하고</a:t>
            </a:r>
            <a:r>
              <a:rPr lang="en-US" altLang="ko-KR" dirty="0"/>
              <a:t>, </a:t>
            </a:r>
            <a:r>
              <a:rPr lang="ko-KR" altLang="en-US" dirty="0"/>
              <a:t>보통 사용되고 있는 열전대나 온도측정 저항체</a:t>
            </a:r>
            <a:r>
              <a:rPr lang="en-US" altLang="ko-KR" dirty="0"/>
              <a:t>, </a:t>
            </a:r>
            <a:r>
              <a:rPr lang="ko-KR" altLang="en-US" dirty="0" err="1"/>
              <a:t>서미스터</a:t>
            </a:r>
            <a:r>
              <a:rPr lang="en-US" altLang="ko-KR" dirty="0"/>
              <a:t>, </a:t>
            </a:r>
            <a:r>
              <a:rPr lang="ko-KR" altLang="en-US" dirty="0" err="1"/>
              <a:t>감온</a:t>
            </a:r>
            <a:r>
              <a:rPr lang="en-US" altLang="ko-KR" dirty="0"/>
              <a:t> </a:t>
            </a:r>
            <a:r>
              <a:rPr lang="ko-KR" altLang="en-US" dirty="0" err="1"/>
              <a:t>페라이트</a:t>
            </a:r>
            <a:r>
              <a:rPr lang="ko-KR" altLang="en-US" dirty="0"/>
              <a:t> 등 대부분의 온도센서가 이 중에 포함된다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271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892099" y="2147143"/>
            <a:ext cx="6374251" cy="3571021"/>
            <a:chOff x="1475656" y="692695"/>
            <a:chExt cx="6374251" cy="4770013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3923978" y="692696"/>
              <a:ext cx="1295400" cy="4770012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endParaRPr lang="ko-KR" altLang="ko-KR" sz="12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1475706" y="692696"/>
              <a:ext cx="1871786" cy="706711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온도센서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: </a:t>
              </a:r>
              <a:r>
                <a:rPr lang="ko-KR" altLang="en-US" sz="1200" dirty="0" err="1" smtClean="0">
                  <a:latin typeface="HY견고딕" pitchFamily="18" charset="-127"/>
                  <a:ea typeface="HY견고딕" pitchFamily="18" charset="-127"/>
                </a:rPr>
                <a:t>접촉식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현</a:t>
              </a: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재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온도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, 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설정온도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 )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" name="Text Box 21"/>
            <p:cNvSpPr txBox="1">
              <a:spLocks noChangeArrowheads="1"/>
            </p:cNvSpPr>
            <p:nvPr/>
          </p:nvSpPr>
          <p:spPr bwMode="auto">
            <a:xfrm>
              <a:off x="3923035" y="906909"/>
              <a:ext cx="12938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MPU B/D</a:t>
              </a:r>
            </a:p>
          </p:txBody>
        </p:sp>
        <p:sp>
          <p:nvSpPr>
            <p:cNvPr id="9" name="AutoShape 27"/>
            <p:cNvSpPr>
              <a:spLocks noChangeArrowheads="1"/>
            </p:cNvSpPr>
            <p:nvPr/>
          </p:nvSpPr>
          <p:spPr bwMode="auto">
            <a:xfrm>
              <a:off x="4211067" y="1267371"/>
              <a:ext cx="720080" cy="863600"/>
            </a:xfrm>
            <a:prstGeom prst="can">
              <a:avLst>
                <a:gd name="adj" fmla="val 37466"/>
              </a:avLst>
            </a:prstGeom>
            <a:solidFill>
              <a:srgbClr val="FFFF99"/>
            </a:solidFill>
            <a:ln w="9525">
              <a:solidFill>
                <a:srgbClr val="FFCC99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ko-KR" sz="1200" dirty="0" err="1" smtClean="0">
                  <a:latin typeface="HY견고딕" pitchFamily="18" charset="-127"/>
                  <a:ea typeface="HY견고딕" pitchFamily="18" charset="-127"/>
                </a:rPr>
                <a:t>Atmega</a:t>
              </a:r>
              <a:endParaRPr lang="en-US" altLang="ko-KR" sz="12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128</a:t>
              </a:r>
            </a:p>
          </p:txBody>
        </p:sp>
        <p:sp>
          <p:nvSpPr>
            <p:cNvPr id="10" name="AutoShape 59"/>
            <p:cNvSpPr>
              <a:spLocks noChangeArrowheads="1"/>
            </p:cNvSpPr>
            <p:nvPr/>
          </p:nvSpPr>
          <p:spPr bwMode="auto">
            <a:xfrm rot="5400000">
              <a:off x="3490789" y="1917973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" name="Rectangle 60"/>
            <p:cNvSpPr>
              <a:spLocks noChangeArrowheads="1"/>
            </p:cNvSpPr>
            <p:nvPr/>
          </p:nvSpPr>
          <p:spPr bwMode="auto">
            <a:xfrm>
              <a:off x="1475706" y="1772816"/>
              <a:ext cx="1871786" cy="778721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Key 1,2 : 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온도 설정</a:t>
              </a:r>
              <a:endParaRPr lang="en-US" altLang="ko-KR" sz="1200" dirty="0" smtClean="0">
                <a:latin typeface="HY견고딕" pitchFamily="18" charset="-127"/>
                <a:ea typeface="HY견고딕" pitchFamily="18" charset="-127"/>
              </a:endParaRPr>
            </a:p>
            <a:p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(1 : UP , 2 : DOWN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)</a:t>
              </a:r>
              <a:endParaRPr lang="en-US" altLang="ko-KR" sz="12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 rot="5400000">
              <a:off x="3490789" y="621829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3" name="AutoShape 63"/>
            <p:cNvSpPr>
              <a:spLocks noChangeArrowheads="1"/>
            </p:cNvSpPr>
            <p:nvPr/>
          </p:nvSpPr>
          <p:spPr bwMode="auto">
            <a:xfrm rot="5400000">
              <a:off x="3490739" y="4222229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4" name="Rectangle 64"/>
            <p:cNvSpPr>
              <a:spLocks noChangeArrowheads="1"/>
            </p:cNvSpPr>
            <p:nvPr/>
          </p:nvSpPr>
          <p:spPr bwMode="auto">
            <a:xfrm>
              <a:off x="1475656" y="4074761"/>
              <a:ext cx="1872208" cy="79345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전원</a:t>
              </a:r>
            </a:p>
            <a:p>
              <a:pPr algn="ctr"/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DC   5V</a:t>
              </a:r>
            </a:p>
            <a:p>
              <a:pPr algn="ctr"/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DC 12V</a:t>
              </a:r>
            </a:p>
          </p:txBody>
        </p:sp>
        <p:sp>
          <p:nvSpPr>
            <p:cNvPr id="15" name="AutoShape 100"/>
            <p:cNvSpPr>
              <a:spLocks noChangeArrowheads="1"/>
            </p:cNvSpPr>
            <p:nvPr/>
          </p:nvSpPr>
          <p:spPr bwMode="auto">
            <a:xfrm rot="5400000">
              <a:off x="5362997" y="621829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6" name="Rectangle 51"/>
            <p:cNvSpPr>
              <a:spLocks noChangeArrowheads="1"/>
            </p:cNvSpPr>
            <p:nvPr/>
          </p:nvSpPr>
          <p:spPr bwMode="auto">
            <a:xfrm>
              <a:off x="5833374" y="692695"/>
              <a:ext cx="2016397" cy="706713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7-SEG  2dig</a:t>
              </a:r>
            </a:p>
            <a:p>
              <a:pPr algn="ctr"/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현재온도 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표시</a:t>
              </a:r>
              <a:endParaRPr lang="en-US" altLang="ko-KR" sz="12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(18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도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~50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도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)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" name="AutoShape 100"/>
            <p:cNvSpPr>
              <a:spLocks noChangeArrowheads="1"/>
            </p:cNvSpPr>
            <p:nvPr/>
          </p:nvSpPr>
          <p:spPr bwMode="auto">
            <a:xfrm rot="5400000">
              <a:off x="5359722" y="1694077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8" name="Rectangle 51"/>
            <p:cNvSpPr>
              <a:spLocks noChangeArrowheads="1"/>
            </p:cNvSpPr>
            <p:nvPr/>
          </p:nvSpPr>
          <p:spPr bwMode="auto">
            <a:xfrm>
              <a:off x="5814703" y="1521894"/>
              <a:ext cx="2016397" cy="718975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7-SEG  2dig</a:t>
              </a:r>
            </a:p>
            <a:p>
              <a:pPr algn="ctr"/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설정온도 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표시</a:t>
              </a:r>
              <a:endParaRPr lang="en-US" altLang="ko-KR" sz="12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(00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도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~99</a:t>
              </a:r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도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)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" name="AutoShape 102"/>
            <p:cNvSpPr>
              <a:spLocks noChangeArrowheads="1"/>
            </p:cNvSpPr>
            <p:nvPr/>
          </p:nvSpPr>
          <p:spPr bwMode="auto">
            <a:xfrm rot="5400000">
              <a:off x="5377260" y="2903792"/>
              <a:ext cx="288925" cy="574675"/>
            </a:xfrm>
            <a:prstGeom prst="upArrow">
              <a:avLst>
                <a:gd name="adj1" fmla="val 50000"/>
                <a:gd name="adj2" fmla="val 49725"/>
              </a:avLst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0" name="Rectangle 28"/>
            <p:cNvSpPr>
              <a:spLocks noChangeArrowheads="1"/>
            </p:cNvSpPr>
            <p:nvPr/>
          </p:nvSpPr>
          <p:spPr bwMode="auto">
            <a:xfrm>
              <a:off x="5826448" y="2983585"/>
              <a:ext cx="792162" cy="50405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릴레이</a:t>
              </a:r>
            </a:p>
            <a:p>
              <a:pPr algn="ctr"/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2A</a:t>
              </a:r>
              <a:endParaRPr lang="en-US" altLang="ko-KR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1" name="Rectangle 53"/>
            <p:cNvSpPr>
              <a:spLocks noChangeArrowheads="1"/>
            </p:cNvSpPr>
            <p:nvPr/>
          </p:nvSpPr>
          <p:spPr bwMode="auto">
            <a:xfrm>
              <a:off x="6841572" y="2998332"/>
              <a:ext cx="1008335" cy="50405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50000">
                  <a:srgbClr val="CCCCFF">
                    <a:gamma/>
                    <a:tint val="54118"/>
                    <a:invGamma/>
                  </a:srgbClr>
                </a:gs>
                <a:gs pos="100000">
                  <a:srgbClr val="CCCC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전자식 스위치</a:t>
              </a:r>
              <a:endParaRPr lang="en-US" altLang="ko-KR" sz="12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Line 54"/>
            <p:cNvSpPr>
              <a:spLocks noChangeShapeType="1"/>
            </p:cNvSpPr>
            <p:nvPr/>
          </p:nvSpPr>
          <p:spPr bwMode="auto">
            <a:xfrm>
              <a:off x="6625672" y="3235613"/>
              <a:ext cx="215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3" name="제목 1">
            <a:extLst>
              <a:ext uri="{FF2B5EF4-FFF2-40B4-BE49-F238E27FC236}">
                <a16:creationId xmlns:a16="http://schemas.microsoft.com/office/drawing/2014/main" xmlns="" id="{9374465B-5185-400C-A1D5-CFA1C7A55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</a:t>
            </a:r>
            <a:r>
              <a:rPr lang="ko-KR" altLang="en-US" dirty="0" smtClean="0"/>
              <a:t>블록도</a:t>
            </a:r>
            <a:endParaRPr lang="ko-KR" altLang="en-US" dirty="0"/>
          </a:p>
        </p:txBody>
      </p:sp>
      <p:sp>
        <p:nvSpPr>
          <p:cNvPr id="24" name="Rectangle 64"/>
          <p:cNvSpPr>
            <a:spLocks noChangeArrowheads="1"/>
          </p:cNvSpPr>
          <p:nvPr/>
        </p:nvSpPr>
        <p:spPr bwMode="auto">
          <a:xfrm>
            <a:off x="2891727" y="3753865"/>
            <a:ext cx="1872208" cy="594013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CCCCFF">
                  <a:gamma/>
                  <a:tint val="54118"/>
                  <a:invGamma/>
                </a:srgbClr>
              </a:gs>
              <a:gs pos="100000">
                <a:srgbClr val="CCCC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스위치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사이리스터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(ON , OFF)</a:t>
            </a:r>
          </a:p>
        </p:txBody>
      </p:sp>
    </p:spTree>
    <p:extLst>
      <p:ext uri="{BB962C8B-B14F-4D97-AF65-F5344CB8AC3E}">
        <p14:creationId xmlns:p14="http://schemas.microsoft.com/office/powerpoint/2010/main" val="5367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21669" y="2663269"/>
            <a:ext cx="9605635" cy="1059305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dirty="0" smtClean="0"/>
              <a:t>이상 </a:t>
            </a:r>
            <a:r>
              <a:rPr lang="en-US" altLang="ko-KR" dirty="0" smtClean="0"/>
              <a:t>5</a:t>
            </a:r>
            <a:r>
              <a:rPr lang="ko-KR" altLang="en-US" dirty="0" smtClean="0"/>
              <a:t>조의 발표를 마치겠습니다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들어주셔서 감사합니다</a:t>
            </a:r>
            <a:r>
              <a:rPr lang="en-US" altLang="ko-KR" dirty="0" smtClean="0"/>
              <a:t>!!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401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갤러리">
  <a:themeElements>
    <a:clrScheme name="갤러리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갤러리">
      <a:majorFont>
        <a:latin typeface="Century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갤러리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119</TotalTime>
  <Words>504</Words>
  <Application>Microsoft Office PowerPoint</Application>
  <PresentationFormat>사용자 지정</PresentationFormat>
  <Paragraphs>55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갤러리</vt:lpstr>
      <vt:lpstr>디지털 온도제어  시스템 설계</vt:lpstr>
      <vt:lpstr>목차</vt:lpstr>
      <vt:lpstr>1.부품 설명 </vt:lpstr>
      <vt:lpstr>AT MEGA 128</vt:lpstr>
      <vt:lpstr>7 세그먼트</vt:lpstr>
      <vt:lpstr>전원스위치            ON,OFF            SCR(사이리스터)                                                          TRIAC(트라이액)   </vt:lpstr>
      <vt:lpstr>PowerPoint 프레젠테이션</vt:lpstr>
      <vt:lpstr>릴레이</vt:lpstr>
      <vt:lpstr>릴레이의 동작원리</vt:lpstr>
      <vt:lpstr> 비접촉식             온도 센서              접촉식</vt:lpstr>
      <vt:lpstr>2.블록도</vt:lpstr>
      <vt:lpstr>이상 5조의 발표를 마치겠습니다.  들어주셔서 감사합니다!!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디지털 온도제어  시스템 설계</dc:title>
  <dc:creator>이혜민</dc:creator>
  <cp:lastModifiedBy>TG</cp:lastModifiedBy>
  <cp:revision>13</cp:revision>
  <dcterms:created xsi:type="dcterms:W3CDTF">2017-11-27T15:26:21Z</dcterms:created>
  <dcterms:modified xsi:type="dcterms:W3CDTF">2017-11-28T03:17:53Z</dcterms:modified>
</cp:coreProperties>
</file>