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978" r:id="rId13"/>
  </p:sldMasterIdLst>
  <p:sldIdLst>
    <p:sldId id="256" r:id="rId15"/>
    <p:sldId id="257" r:id="rId16"/>
    <p:sldId id="258" r:id="rId17"/>
    <p:sldId id="259" r:id="rId18"/>
    <p:sldId id="263" r:id="rId19"/>
    <p:sldId id="260" r:id="rId20"/>
    <p:sldId id="261" r:id="rId21"/>
    <p:sldId id="262" r:id="rId22"/>
    <p:sldId id="264" r:id="rId23"/>
  </p:sldIdLst>
  <p:sldSz cx="12192000" cy="6858000"/>
  <p:notesSz cx="6858000" cy="9144000"/>
  <p:defaultTextStyle>
    <a:defPPr>
      <a:defRPr lang="ko-KR"/>
    </a:defPPr>
    <a:lvl1pPr algn="l" marL="0" indent="0" defTabSz="914400">
      <a:buNone/>
      <a:defRPr lang="ko-KR" smtClean="0" sz="1800" baseline="0">
        <a:solidFill>
          <a:srgbClr val="000000"/>
        </a:solidFill>
        <a:latin typeface="±¼¸²"/>
        <a:ea typeface="±¼¸²"/>
      </a:defRPr>
    </a:lvl1pPr>
    <a:lvl2pPr lvl="1" marL="457200" indent="0" defTabSz="914400">
      <a:defRPr lang="ko-KR" smtClean="0"/>
    </a:lvl2pPr>
    <a:lvl3pPr lvl="2" marL="914400" indent="0" defTabSz="914400">
      <a:defRPr lang="ko-KR" smtClean="0"/>
    </a:lvl3pPr>
    <a:lvl4pPr lvl="3" marL="1371600" indent="0" defTabSz="914400">
      <a:defRPr lang="ko-KR" smtClean="0"/>
    </a:lvl4pPr>
    <a:lvl5pPr lvl="4" marL="1828800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showOutlineIcons="0">
    <p:restoredLeft sz="15620"/>
    <p:restoredTop sz="94660"/>
  </p:normalViewPr>
  <p:slideViewPr>
    <p:cSldViewPr snapToGrid="1" snapToObjects="1">
      <p:cViewPr varScale="1">
        <p:scale>
          <a:sx n="51" d="100"/>
          <a:sy n="51" d="100"/>
        </p:scale>
        <p:origin x="-660" y="-84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slide" Target="slides/slide3.xml"></Relationship><Relationship Id="rId18" Type="http://schemas.openxmlformats.org/officeDocument/2006/relationships/slide" Target="slides/slide4.xml"></Relationship><Relationship Id="rId19" Type="http://schemas.openxmlformats.org/officeDocument/2006/relationships/slide" Target="slides/slide5.xml"></Relationship><Relationship Id="rId20" Type="http://schemas.openxmlformats.org/officeDocument/2006/relationships/slide" Target="slides/slide6.xml"></Relationship><Relationship Id="rId21" Type="http://schemas.openxmlformats.org/officeDocument/2006/relationships/slide" Target="slides/slide7.xml"></Relationship><Relationship Id="rId22" Type="http://schemas.openxmlformats.org/officeDocument/2006/relationships/slide" Target="slides/slide8.xml"></Relationship><Relationship Id="rId23" Type="http://schemas.openxmlformats.org/officeDocument/2006/relationships/slide" Target="slides/slide9.xml"></Relationship><Relationship Id="rId24" Type="http://schemas.openxmlformats.org/officeDocument/2006/relationships/viewProps" Target="viewProps.xml"></Relationship><Relationship Id="rId25" Type="http://schemas.openxmlformats.org/officeDocument/2006/relationships/presProps" Target="presProps.xml"></Relationship></Relationship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914400" y="2131060"/>
            <a:ext cx="10363835" cy="14719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/>
          </p:cNvSpPr>
          <p:nvPr>
            <p:ph type="subTitle" idx="1"/>
          </p:nvPr>
        </p:nvSpPr>
        <p:spPr>
          <a:xfrm rot="0">
            <a:off x="1828800" y="3886200"/>
            <a:ext cx="8535035" cy="175577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963295" y="2908300"/>
            <a:ext cx="10363200" cy="14992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33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533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/>
          </p:cNvSpPr>
          <p:nvPr>
            <p:ph type="body" idx="1"/>
          </p:nvPr>
        </p:nvSpPr>
        <p:spPr>
          <a:xfrm rot="0">
            <a:off x="963295" y="4406900"/>
            <a:ext cx="10363200" cy="1363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609600" y="1600200"/>
            <a:ext cx="5389880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내용 개체 틀 3"/>
          <p:cNvSpPr txBox="1">
            <a:spLocks/>
          </p:cNvSpPr>
          <p:nvPr>
            <p:ph type="obj" idx="2"/>
          </p:nvPr>
        </p:nvSpPr>
        <p:spPr>
          <a:xfrm rot="0">
            <a:off x="6193155" y="1600200"/>
            <a:ext cx="5389880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/>
          </p:cNvSpPr>
          <p:nvPr>
            <p:ph type="body" idx="1"/>
          </p:nvPr>
        </p:nvSpPr>
        <p:spPr>
          <a:xfrm rot="0">
            <a:off x="609600" y="1536700"/>
            <a:ext cx="5389880" cy="64071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/>
          </p:cNvSpPr>
          <p:nvPr>
            <p:ph type="body" idx="2"/>
          </p:nvPr>
        </p:nvSpPr>
        <p:spPr>
          <a:xfrm rot="0">
            <a:off x="6193155" y="1536700"/>
            <a:ext cx="5389880" cy="64071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내용 개체 틀 4"/>
          <p:cNvSpPr txBox="1">
            <a:spLocks/>
          </p:cNvSpPr>
          <p:nvPr>
            <p:ph type="obj" idx="3"/>
          </p:nvPr>
        </p:nvSpPr>
        <p:spPr>
          <a:xfrm rot="0">
            <a:off x="609600" y="2176780"/>
            <a:ext cx="5389880" cy="39503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내용 개체 틀 5"/>
          <p:cNvSpPr txBox="1">
            <a:spLocks/>
          </p:cNvSpPr>
          <p:nvPr>
            <p:ph type="obj" idx="4"/>
          </p:nvPr>
        </p:nvSpPr>
        <p:spPr>
          <a:xfrm rot="0">
            <a:off x="6193155" y="2176780"/>
            <a:ext cx="5389880" cy="39503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8" name="날짜 개체 틀 7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바닥글 개체 틀 8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슬라이드 번호 개체 틀 2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날짜 개체 틀 3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바닥글 개체 틀 4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날짜 개체 틀 2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바닥글 개체 틀 3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4011930" cy="116205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4767580" y="457200"/>
            <a:ext cx="6815455" cy="5487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/>
          </p:cNvSpPr>
          <p:nvPr>
            <p:ph type="body" idx="2"/>
          </p:nvPr>
        </p:nvSpPr>
        <p:spPr>
          <a:xfrm rot="0">
            <a:off x="609600" y="1435735"/>
            <a:ext cx="4011930" cy="4691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1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4011930" cy="116205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/>
          </p:cNvSpPr>
          <p:nvPr>
            <p:ph type="body" idx="1"/>
          </p:nvPr>
        </p:nvSpPr>
        <p:spPr>
          <a:xfrm rot="0">
            <a:off x="609600" y="1435735"/>
            <a:ext cx="4011930" cy="4691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1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그림 개체 틀 3"/>
          <p:cNvSpPr txBox="1">
            <a:spLocks/>
          </p:cNvSpPr>
          <p:nvPr>
            <p:ph type="pic" idx="2"/>
          </p:nvPr>
        </p:nvSpPr>
        <p:spPr>
          <a:xfrm rot="0">
            <a:off x="4767580" y="457200"/>
            <a:ext cx="6815455" cy="5487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그림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세로 텍스트 개체 틀 2"/>
          <p:cNvSpPr txBox="1">
            <a:spLocks/>
          </p:cNvSpPr>
          <p:nvPr>
            <p:ph type="body" orient="vert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 txBox="1">
            <a:spLocks/>
          </p:cNvSpPr>
          <p:nvPr>
            <p:ph type="title" orient="vert"/>
          </p:nvPr>
        </p:nvSpPr>
        <p:spPr>
          <a:xfrm rot="0">
            <a:off x="8839200" y="274320"/>
            <a:ext cx="2743835" cy="585279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세로 텍스트 개체 틀 2"/>
          <p:cNvSpPr txBox="1">
            <a:spLocks/>
          </p:cNvSpPr>
          <p:nvPr>
            <p:ph type="body" orient="vert" idx="1"/>
          </p:nvPr>
        </p:nvSpPr>
        <p:spPr>
          <a:xfrm rot="0">
            <a:off x="609600" y="274320"/>
            <a:ext cx="8034655" cy="585279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000" cap="none" dirty="0" smtClean="0" b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0"/>
    </mc:Choice>
    <mc:Fallback>
      <p:transition spd="slow"/>
    </mc:Fallback>
  </mc:AlternateContent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2" Type="http://schemas.openxmlformats.org/officeDocument/2006/relationships/theme" Target="../theme/theme1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/>
          </p:cNvSpPr>
          <p:nvPr>
            <p:ph type="body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1</a:t>
            </a:fld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/>
          </p:cNvSpPr>
          <p:nvPr>
            <p:ph type="dt" idx="2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cap="none" dirty="0" smtClean="0" b="0">
                <a:solidFill>
                  <a:srgbClr val="898989"/>
                </a:solidFill>
                <a:latin typeface="맑은 고딕" charset="0"/>
                <a:ea typeface="맑은 고딕" charset="0"/>
              </a:rPr>
              <a:t>2017-03-14</a:t>
            </a:fld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/>
          </p:cNvSpPr>
          <p:nvPr>
            <p:ph type="ftr" idx="3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marL="0" indent="0" defTabSz="914400" latinLnBrk="1">
        <a:buNone/>
        <a:defRPr lang="ko-KR" smtClean="0" sz="4400" baseline="0">
          <a:solidFill>
            <a:srgbClr val="000000"/>
          </a:solidFill>
          <a:latin typeface="±¼¸²"/>
          <a:ea typeface="±¼¸²"/>
        </a:defRPr>
      </a:lvl1pPr>
    </p:titleStyle>
    <p:bodyStyle>
      <a:lvl1pPr algn="l" marL="342900" indent="-342900" defTabSz="914400" latinLnBrk="1">
        <a:spcBef>
          <a:spcPct val="20000"/>
        </a:spcBef>
        <a:buFont typeface="±¼¸²"/>
        <a:buChar char="•"/>
        <a:defRPr lang="ko-KR" smtClean="0" sz="2800" baseline="0">
          <a:solidFill>
            <a:srgbClr val="000000"/>
          </a:solidFill>
          <a:latin typeface="±¼¸²"/>
          <a:ea typeface="±¼¸²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●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»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rgbClr val="000000"/>
          </a:solidFill>
          <a:latin typeface="±¼¸²"/>
          <a:ea typeface="±¼¸²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image" Target="../media/fImage1494024141.png"></Relationship><Relationship Id="rId3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image" Target="../media/fImage121339141.png"></Relationship><Relationship Id="rId2" Type="http://schemas.openxmlformats.org/officeDocument/2006/relationships/slideLayout" Target="../slideLayouts/slideLayout2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image" Target="../media/fImage930223158467.png"></Relationship><Relationship Id="rId2" Type="http://schemas.openxmlformats.org/officeDocument/2006/relationships/image" Target="../media/fImage930223166334.png"></Relationship><Relationship Id="rId3" Type="http://schemas.openxmlformats.org/officeDocument/2006/relationships/slideLayout" Target="../slideLayouts/slideLayout1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image" Target="../media/fImage652943246500.png"></Relationship><Relationship Id="rId2" Type="http://schemas.openxmlformats.org/officeDocument/2006/relationships/slideLayout" Target="../slideLayouts/slideLayout2.xm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image" Target="../media/fImage374553829169.png"></Relationship><Relationship Id="rId2" Type="http://schemas.openxmlformats.org/officeDocument/2006/relationships/slideLayout" Target="../slideLayouts/slideLayout2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도형 7"/>
          <p:cNvSpPr>
            <a:spLocks/>
          </p:cNvSpPr>
          <p:nvPr/>
        </p:nvSpPr>
        <p:spPr>
          <a:xfrm rot="21180000">
            <a:off x="-686435" y="-1438910"/>
            <a:ext cx="12470130" cy="7578725"/>
          </a:xfrm>
          <a:prstGeom prst="rect"/>
          <a:gradFill rotWithShape="1">
            <a:gsLst>
              <a:gs pos="11000">
                <a:schemeClr val="bg1"/>
              </a:gs>
              <a:gs pos="57000">
                <a:schemeClr val="accent1">
                  <a:lumMod val="40000"/>
                  <a:lumOff val="60000"/>
                  <a:alpha val="68000"/>
                </a:schemeClr>
              </a:gs>
              <a:gs pos="90000">
                <a:schemeClr val="bg2">
                  <a:lumMod val="90000"/>
                  <a:lumOff val="0"/>
                  <a:alpha val="73000"/>
                </a:schemeClr>
              </a:gs>
            </a:gsLst>
            <a:lin ang="5400000"/>
          </a:gra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5770880" y="370840"/>
            <a:ext cx="5103495" cy="995045"/>
          </a:xfrm>
          <a:prstGeom prst="rect"/>
          <a:ln w="9525" cap="flat" cmpd="sng">
            <a:noFill/>
            <a:prstDash/>
            <a:round/>
          </a:ln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자동제어 시스템</a:t>
            </a:r>
            <a:endParaRPr lang="ko-KR" altLang="en-US" sz="44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/>
          </p:cNvSpPr>
          <p:nvPr>
            <p:ph type="subTitle" idx="1"/>
          </p:nvPr>
        </p:nvSpPr>
        <p:spPr>
          <a:xfrm rot="0">
            <a:off x="6007735" y="1468755"/>
            <a:ext cx="4629785" cy="1097915"/>
          </a:xfrm>
          <a:prstGeom prst="rect"/>
          <a:solidFill>
            <a:srgbClr val="A6A6A6"/>
          </a:solidFill>
          <a:ln w="0">
            <a:noFill/>
            <a:prstDash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numCol="1" vert="horz" anchor="t">
            <a:normAutofit fontScale="100000" lnSpcReduction="20000"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>
              <a:latin typeface="맑은 고딕" charset="0"/>
              <a:ea typeface="맑은 고딕" charset="0"/>
            </a:endParaRPr>
          </a:p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cap="none" dirty="0" smtClean="0" b="1">
                <a:solidFill>
                  <a:schemeClr val="bg1"/>
                </a:solidFill>
                <a:latin typeface="맑은 고딕" charset="0"/>
                <a:ea typeface="맑은 고딕" charset="0"/>
              </a:rPr>
              <a:t>RPM 센서</a:t>
            </a:r>
            <a:endParaRPr lang="ko-KR" altLang="en-US" sz="4800" cap="none" dirty="0" smtClean="0" b="1">
              <a:solidFill>
                <a:schemeClr val="bg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 rot="0">
            <a:off x="845185" y="3841750"/>
            <a:ext cx="4406900" cy="46291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numCol="1" vert="horz" anchor="t">
            <a:spAutoFit/>
          </a:bodyPr>
          <a:lstStyle/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반도체 전자과 2학년 B반 3조</a:t>
            </a:r>
            <a:endParaRPr lang="ko-KR" altLang="en-US" sz="24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텍스트 상자 5"/>
          <p:cNvSpPr txBox="1">
            <a:spLocks/>
          </p:cNvSpPr>
          <p:nvPr/>
        </p:nvSpPr>
        <p:spPr>
          <a:xfrm rot="0">
            <a:off x="845820" y="4434840"/>
            <a:ext cx="4540250" cy="73977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numCol="1" vert="horz" anchor="t">
            <a:spAutoFit/>
          </a:bodyPr>
          <a:lstStyle/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Member </a:t>
            </a: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:김태중,송건영,임종권,조현민,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             김온유,이다정,전영욱</a:t>
            </a: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7" name="그림 6" descr="C:/Users/ì´ë¤ì /AppData/Roaming/PolarisOffice/ETemp/9124_20052808/fImage149402414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8964930" y="5844540"/>
            <a:ext cx="3230880" cy="91186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도형 4"/>
          <p:cNvSpPr>
            <a:spLocks/>
          </p:cNvSpPr>
          <p:nvPr/>
        </p:nvSpPr>
        <p:spPr>
          <a:xfrm rot="0">
            <a:off x="-2099310" y="-347980"/>
            <a:ext cx="11957050" cy="6527800"/>
          </a:xfrm>
          <a:prstGeom prst="rect"/>
          <a:solidFill>
            <a:schemeClr val="bg1">
              <a:lumMod val="85000"/>
              <a:lumOff val="0"/>
            </a:schemeClr>
          </a:soli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6074410" y="706755"/>
            <a:ext cx="3425190" cy="101473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cap="none" dirty="0" smtClean="0" b="1">
                <a:solidFill>
                  <a:schemeClr val="tx1"/>
                </a:solidFill>
                <a:latin typeface="Copperplate Gothic Light" charset="0"/>
                <a:ea typeface="Copperplate Gothic Light" charset="0"/>
              </a:rPr>
              <a:t>Contents</a:t>
            </a:r>
            <a:endParaRPr lang="ko-KR" altLang="en-US" sz="4800" cap="none" dirty="0" smtClean="0" b="1">
              <a:solidFill>
                <a:schemeClr val="tx1"/>
              </a:solidFill>
              <a:latin typeface="Copperplate Gothic Light" charset="0"/>
              <a:ea typeface="Copperplate Gothic Light" charset="0"/>
            </a:endParaRPr>
          </a:p>
        </p:txBody>
      </p:sp>
      <p:sp>
        <p:nvSpPr>
          <p:cNvPr id="3" name="부제목 2"/>
          <p:cNvSpPr txBox="1">
            <a:spLocks/>
          </p:cNvSpPr>
          <p:nvPr>
            <p:ph type="subTitle" idx="1"/>
          </p:nvPr>
        </p:nvSpPr>
        <p:spPr>
          <a:xfrm rot="0">
            <a:off x="5133340" y="1720850"/>
            <a:ext cx="5563870" cy="4462145"/>
          </a:xfrm>
          <a:prstGeom prst="rect"/>
        </p:spPr>
        <p:txBody>
          <a:bodyPr wrap="square" lIns="91440" tIns="45720" rIns="91440" bIns="45720" numCol="1" vert="horz" anchor="t">
            <a:normAutofit fontScale="25000" lnSpcReduction="20000"/>
          </a:bodyPr>
          <a:lstStyle/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1. RPM 센서의 정의</a:t>
            </a: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2. 소방펌프와 RPM의 관계</a:t>
            </a: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3. 비속도</a:t>
            </a: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1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cxnSp>
        <p:nvCxnSpPr>
          <p:cNvPr id="4" name="도형 3"/>
          <p:cNvCxnSpPr/>
          <p:nvPr/>
        </p:nvCxnSpPr>
        <p:spPr>
          <a:xfrm rot="0" flipV="1">
            <a:off x="3782695" y="1779905"/>
            <a:ext cx="8472170" cy="15240"/>
          </a:xfrm>
          <a:prstGeom prst="line"/>
          <a:ln w="57150" cap="flat" cmpd="sng">
            <a:solidFill>
              <a:schemeClr val="bg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텍스트 상자 5"/>
          <p:cNvSpPr txBox="1">
            <a:spLocks/>
          </p:cNvSpPr>
          <p:nvPr/>
        </p:nvSpPr>
        <p:spPr>
          <a:xfrm rot="0">
            <a:off x="11160125" y="2695575"/>
            <a:ext cx="318770" cy="389890"/>
          </a:xfrm>
          <a:prstGeom prst="rect"/>
          <a:noFill/>
          <a:ln w="0">
            <a:noFill/>
            <a:prstDash/>
          </a:ln>
        </p:spPr>
        <p:txBody>
          <a:bodyPr wrap="none" lIns="89535" tIns="46355" rIns="89535" bIns="46355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도형 3"/>
          <p:cNvSpPr>
            <a:spLocks/>
          </p:cNvSpPr>
          <p:nvPr/>
        </p:nvSpPr>
        <p:spPr>
          <a:xfrm rot="0">
            <a:off x="1490345" y="2064385"/>
            <a:ext cx="9428480" cy="3617595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RPM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:회전하면서 일하는 장치의 1분동안의 회전수를 말한다.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일반적으로 회전속도를 ‘회전수’ 라고도 부른다.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RPM센서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:RPM을 측정하는 센서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:회전하면서 일을 하는 장치의 1분동RPM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RPM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:회전하면서 일을 하는 장치의 1분동안 회전수를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 말한다. 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 일반적으로 회전속도를 ‘회전수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 일반적으로 회전속도를 ‘회전수’ 라고도 부른다.</a:t>
            </a: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2160905" y="563245"/>
            <a:ext cx="7600950" cy="1143000"/>
          </a:xfrm>
          <a:prstGeom prst="rect"/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1. RPM 센서의 정의</a:t>
            </a:r>
            <a:endParaRPr lang="ko-KR" altLang="en-US" sz="54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 rot="0">
            <a:off x="311150" y="667385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1/4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rot="0" flipV="1">
            <a:off x="386080" y="1601470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도형 3"/>
          <p:cNvSpPr>
            <a:spLocks/>
          </p:cNvSpPr>
          <p:nvPr/>
        </p:nvSpPr>
        <p:spPr>
          <a:xfrm rot="0">
            <a:off x="1683385" y="2447290"/>
            <a:ext cx="9430385" cy="2922905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소방펌프와 회전수의 관계는 회전수가 정해지면 전양정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과 유량이 앞에서 결정되었으므로 비속도가 정해져 펌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프의 특성이 결정된다. 회전수는 펌프의 비속도와 케비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테이션 뿐만아니라 효율에도 영향을 끼친다.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2384425" y="696595"/>
            <a:ext cx="8237220" cy="963295"/>
          </a:xfrm>
          <a:prstGeom prst="rect"/>
          <a:solidFill>
            <a:srgbClr val="FFFFFF"/>
          </a:solidFill>
          <a:ln w="635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numCol="1" vert="horz" anchor="b">
            <a:noAutofit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2. 소방펌프와 RPM의 관계</a:t>
            </a:r>
            <a:endParaRPr lang="ko-KR" altLang="en-US" sz="48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 rot="0">
            <a:off x="311150" y="667385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2/4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rot="0" flipV="1">
            <a:off x="422275" y="1601470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도형 5"/>
          <p:cNvSpPr>
            <a:spLocks/>
          </p:cNvSpPr>
          <p:nvPr/>
        </p:nvSpPr>
        <p:spPr>
          <a:xfrm rot="0">
            <a:off x="880745" y="1868805"/>
            <a:ext cx="10819130" cy="1924050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2785110" y="561975"/>
            <a:ext cx="3002280" cy="1144270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3. 비속도</a:t>
            </a:r>
            <a:endParaRPr lang="ko-KR" altLang="en-US" sz="48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1221740" y="1958340"/>
            <a:ext cx="10245090" cy="172656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:비속도는 특유속도 또는 비교회전도 라고도 하며, 하나의 펌프 또는 송풍기의 회전차를 형상과 운전상태를 상사하게 유지하면서 그 크기를 바꾸어 단위 송출량에서 단위 양정을 내게 할 때 그 회전차에 주어야 할 회전수.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 rot="0">
            <a:off x="311150" y="667385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3/4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rot="0" flipV="1">
            <a:off x="422275" y="1601470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:/Users/ì´ë¤ì /AppData/Roaming/PolarisOffice/ETemp/9124_20052808/fImage121339141.png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958340" y="4001770"/>
            <a:ext cx="2931160" cy="2182495"/>
          </a:xfrm>
          <a:prstGeom prst="rect"/>
          <a:noFill/>
        </p:spPr>
      </p:pic>
      <p:sp>
        <p:nvSpPr>
          <p:cNvPr id="8" name="내용 개체 틀 7"/>
          <p:cNvSpPr txBox="1">
            <a:spLocks/>
          </p:cNvSpPr>
          <p:nvPr>
            <p:ph type="obj" idx="2"/>
          </p:nvPr>
        </p:nvSpPr>
        <p:spPr>
          <a:xfrm rot="0">
            <a:off x="878840" y="6128385"/>
            <a:ext cx="6346825" cy="46799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latin typeface="함초롬돋움" charset="0"/>
                <a:ea typeface="함초롬돋움" charset="0"/>
              </a:rPr>
              <a:t>•n = 펌프 회전수 rpm •Q = 토출량 ㎥/min •H = 전양정 m </a:t>
            </a:r>
            <a:endParaRPr lang="ko-KR" altLang="en-US" sz="1800" cap="none" dirty="0" smtClean="0" b="1">
              <a:latin typeface="함초롬돋움" charset="0"/>
              <a:ea typeface="함초롬돋움" charset="0"/>
            </a:endParaRPr>
          </a:p>
        </p:txBody>
      </p:sp>
      <p:sp>
        <p:nvSpPr>
          <p:cNvPr id="9" name="텍스트 상자 8"/>
          <p:cNvSpPr txBox="1">
            <a:spLocks/>
          </p:cNvSpPr>
          <p:nvPr/>
        </p:nvSpPr>
        <p:spPr>
          <a:xfrm rot="0">
            <a:off x="5786755" y="4062095"/>
            <a:ext cx="5337810" cy="190690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0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비속도는 어떤 펌프의 최고효율 점에서의 수치에 의해 계산하는 값으로 한다. 또 양흡입 펌프의 경우에 토출량을 1/2, 즉 한쪽 흡입관의 유량만으로 계산해야 한다. </a:t>
            </a:r>
            <a:endParaRPr lang="ko-KR" altLang="en-US" sz="20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0" name="텍스트 상자 9"/>
          <p:cNvSpPr txBox="1">
            <a:spLocks/>
          </p:cNvSpPr>
          <p:nvPr/>
        </p:nvSpPr>
        <p:spPr>
          <a:xfrm rot="0">
            <a:off x="5194300" y="4295775"/>
            <a:ext cx="593725" cy="52387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→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ctrTitle"/>
          </p:nvPr>
        </p:nvSpPr>
        <p:spPr>
          <a:xfrm rot="0">
            <a:off x="2175510" y="578485"/>
            <a:ext cx="8001635" cy="1009015"/>
          </a:xfrm>
          <a:prstGeom prst="rect"/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numCol="1" vert="horz" anchor="b">
            <a:noAutofit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8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 rot="0">
            <a:off x="281940" y="667385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rot="0" flipV="1">
            <a:off x="386080" y="1601470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C:/Users/ì´ë¤ì /AppData/Roaming/PolarisOffice/ETemp/9124_20052808/fImage930223158467.png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5"/>
          <a:stretch>
            <a:fillRect/>
          </a:stretch>
        </p:blipFill>
        <p:spPr>
          <a:xfrm rot="0">
            <a:off x="579120" y="4184650"/>
            <a:ext cx="2521585" cy="1753235"/>
          </a:xfrm>
          <a:prstGeom prst="rect"/>
          <a:noFill/>
        </p:spPr>
      </p:pic>
      <p:pic>
        <p:nvPicPr>
          <p:cNvPr id="7" name="그림 6" descr="C:/Users/ì´ë¤ì /AppData/Roaming/PolarisOffice/ETemp/9124_20052808/fImage93022316633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7" t="3297" r="1602" b="6123"/>
          <a:stretch>
            <a:fillRect/>
          </a:stretch>
        </p:blipFill>
        <p:spPr>
          <a:xfrm rot="0">
            <a:off x="549275" y="1957705"/>
            <a:ext cx="2507615" cy="1884680"/>
          </a:xfrm>
          <a:prstGeom prst="rect"/>
          <a:noFill/>
        </p:spPr>
      </p:pic>
      <p:sp>
        <p:nvSpPr>
          <p:cNvPr id="8" name="텍스트 상자 7"/>
          <p:cNvSpPr txBox="1">
            <a:spLocks/>
          </p:cNvSpPr>
          <p:nvPr/>
        </p:nvSpPr>
        <p:spPr>
          <a:xfrm rot="0">
            <a:off x="3219450" y="1586865"/>
            <a:ext cx="5756275" cy="585470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1. 근접센서(Proximity Sensor)</a:t>
            </a:r>
            <a:endParaRPr lang="ko-KR" altLang="en-US" sz="32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도형 8"/>
          <p:cNvSpPr>
            <a:spLocks/>
          </p:cNvSpPr>
          <p:nvPr/>
        </p:nvSpPr>
        <p:spPr>
          <a:xfrm rot="0">
            <a:off x="3090545" y="2174240"/>
            <a:ext cx="8969375" cy="4302760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 물리적인 접촉없이 전자계의 힘을 이용, 물체의 존재 여부, 통과, 연속흐름, 적체 등의 감지 및 위치제어에 이용하는 센서. 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"/>
            </a:pPr>
            <a:r>
              <a:rPr lang="en-US" altLang="ko-KR" sz="2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종류</a:t>
            </a:r>
            <a:endParaRPr lang="ko-KR" altLang="en-US" sz="24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고주파 발진형, 정전 용량형, 자기형, 광전형, 초음파형 등 으로 분류할 수 있다. 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특징</a:t>
            </a:r>
            <a:endParaRPr lang="ko-KR" altLang="en-US" sz="24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검출물체의 재질과 크기에 따라 검출거리가 변한다. 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54000" indent="-25400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근접센서의 선정시 유의할 점</a:t>
            </a:r>
            <a:endParaRPr lang="ko-KR" altLang="en-US" sz="24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 검출물체의 재질, 크기, 그리고 취부조건에 유의해야 한다.</a:t>
            </a: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도형 7"/>
          <p:cNvSpPr>
            <a:spLocks/>
          </p:cNvSpPr>
          <p:nvPr/>
        </p:nvSpPr>
        <p:spPr>
          <a:xfrm rot="0">
            <a:off x="682625" y="2749550"/>
            <a:ext cx="11035665" cy="1671955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>
              <a:latin typeface="맑은 고딕" charset="0"/>
              <a:ea typeface="맑은 고딕" charset="0"/>
            </a:endParaRPr>
          </a:p>
        </p:txBody>
      </p:sp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808990" y="1940560"/>
            <a:ext cx="6129020" cy="812800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2. 엔코더(Rotary Encoder)방식</a:t>
            </a:r>
            <a:endParaRPr lang="ko-KR" altLang="en-US" sz="32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1216025" y="2912110"/>
            <a:ext cx="9969500" cy="1513840"/>
          </a:xfrm>
          <a:prstGeom prst="rect"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algn="l" fontAlgn="auto" defTabSz="508000" ea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:모터같은 회전하는 물체의 도는 방향과 속도를 검출해내는 목적으로 쓰는것 으로 회전축을 돌릴 때 좌 우 를 판별할 수 있는 2개의 펄스 신호가  속도에 비례해서 나오는 것.</a:t>
            </a:r>
            <a:endParaRPr lang="ko-KR" altLang="en-US" sz="2800" cap="none" dirty="0" smtClean="0" b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/>
          </p:cNvSpPr>
          <p:nvPr>
            <p:ph type="ctrTitle" idx="2"/>
          </p:nvPr>
        </p:nvSpPr>
        <p:spPr>
          <a:xfrm rot="0">
            <a:off x="2210435" y="596900"/>
            <a:ext cx="8001635" cy="1009015"/>
          </a:xfrm>
          <a:prstGeom prst="rect"/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vert="horz" anchor="b">
            <a:noAutofit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8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텍스트 상자 4"/>
          <p:cNvSpPr txBox="1">
            <a:spLocks/>
          </p:cNvSpPr>
          <p:nvPr/>
        </p:nvSpPr>
        <p:spPr>
          <a:xfrm rot="0">
            <a:off x="252095" y="578485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6" name="도형 5"/>
          <p:cNvCxnSpPr/>
          <p:nvPr/>
        </p:nvCxnSpPr>
        <p:spPr>
          <a:xfrm rot="0" flipV="1">
            <a:off x="341630" y="1527175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:/Users/ì´ë¤ì /AppData/Roaming/PolarisOffice/ETemp/9124_20052808/fImage652943246500.png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590800" y="4564380"/>
            <a:ext cx="7096125" cy="193865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950595" y="1856105"/>
            <a:ext cx="6705600" cy="786130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3. 비접촉식 레이저 선</a:t>
            </a:r>
            <a:endParaRPr lang="ko-KR" altLang="en-US" sz="36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/>
          </p:cNvSpPr>
          <p:nvPr>
            <p:ph type="ctrTitle" idx="3"/>
          </p:nvPr>
        </p:nvSpPr>
        <p:spPr>
          <a:xfrm rot="0">
            <a:off x="2228215" y="579120"/>
            <a:ext cx="8001635" cy="1009015"/>
          </a:xfrm>
          <a:prstGeom prst="rect"/>
          <a:solidFill>
            <a:srgbClr val="FFFFFF"/>
          </a:solidFill>
          <a:ln w="0">
            <a:noFill/>
            <a:prstDash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vert="horz" anchor="b">
            <a:noAutofit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9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9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000" cap="none" dirty="0" smtClean="0" b="1">
                <a:latin typeface="맑은 고딕" charset="0"/>
                <a:ea typeface="맑은 고딕" charset="0"/>
              </a:rPr>
              <a:t/>
            </a:r>
            <a:br>
              <a:rPr lang="en-US" altLang="ko-KR" sz="4000" cap="none" dirty="0" smtClean="0" b="1">
                <a:latin typeface="맑은 고딕" charset="0"/>
                <a:ea typeface="맑은 고딕" charset="0"/>
              </a:rPr>
            </a:br>
            <a:r>
              <a:rPr lang="en-US" altLang="ko-KR" sz="4800" cap="none" dirty="0" smtClean="0" b="1">
                <a:solidFill>
                  <a:srgbClr val="00FFC0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4. RPM센서의 종류와 원리</a:t>
            </a:r>
            <a:endParaRPr lang="ko-KR" altLang="en-US" sz="4800" cap="none" dirty="0" smtClean="0" b="1">
              <a:solidFill>
                <a:srgbClr val="00FFC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상자 3"/>
          <p:cNvSpPr txBox="1">
            <a:spLocks/>
          </p:cNvSpPr>
          <p:nvPr/>
        </p:nvSpPr>
        <p:spPr>
          <a:xfrm rot="0">
            <a:off x="342265" y="650240"/>
            <a:ext cx="1647825" cy="92392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400" cap="none" dirty="0" smtClean="0" b="1">
                <a:solidFill>
                  <a:srgbClr val="00FFC0"/>
                </a:solidFill>
                <a:latin typeface="휴먼둥근헤드라인" charset="0"/>
                <a:ea typeface="휴먼둥근헤드라인" charset="0"/>
              </a:rPr>
              <a:t>4/4</a:t>
            </a:r>
            <a:endParaRPr lang="ko-KR" altLang="en-US" sz="5400" cap="none" dirty="0" smtClean="0" b="1">
              <a:solidFill>
                <a:srgbClr val="00FFC0"/>
              </a:solidFill>
              <a:latin typeface="휴먼둥근헤드라인" charset="0"/>
              <a:ea typeface="휴먼둥근헤드라인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rot="0" flipV="1">
            <a:off x="395605" y="1598930"/>
            <a:ext cx="1395095" cy="15240"/>
          </a:xfrm>
          <a:prstGeom prst="line"/>
          <a:ln w="57150" cap="flat" cmpd="sng">
            <a:solidFill>
              <a:srgbClr val="00FF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도형 5"/>
          <p:cNvSpPr>
            <a:spLocks/>
          </p:cNvSpPr>
          <p:nvPr/>
        </p:nvSpPr>
        <p:spPr>
          <a:xfrm rot="0">
            <a:off x="970280" y="2821305"/>
            <a:ext cx="10064750" cy="1205230"/>
          </a:xfrm>
          <a:prstGeom prst="roundRect"/>
          <a:solidFill>
            <a:srgbClr val="FFFFFF"/>
          </a:solidFill>
          <a:ln w="38100" cap="flat" cmpd="sng">
            <a:solidFill>
              <a:schemeClr val="bg1">
                <a:lumMod val="50000"/>
                <a:lumOff val="0"/>
                <a:alpha val="10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0">
                <a:latin typeface="맑은 고딕" charset="0"/>
                <a:ea typeface="맑은 고딕" charset="0"/>
              </a:rPr>
              <a:t>회</a:t>
            </a: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회전물체에 반사 테이프를 붙이고 테이프에 레이저를 쏘아  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>
                <a:solidFill>
                  <a:schemeClr val="tx1"/>
                </a:solidFill>
                <a:latin typeface="맑은 고딕" charset="0"/>
                <a:ea typeface="맑은 고딕" charset="0"/>
              </a:rPr>
              <a:t> 반사테이프에 반사된 레이져로 회전수를 카운트 함.</a:t>
            </a: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cap="none" dirty="0" smtClean="0" b="1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latin typeface="맑은 고딕" charset="0"/>
                <a:ea typeface="맑은 고딕" charset="0"/>
              </a:rPr>
              <a:t>    </a:t>
            </a:r>
            <a:r>
              <a:rPr lang="en-US" altLang="ko-KR" sz="2400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endParaRPr lang="ko-KR" altLang="en-US" sz="2400" cap="none" dirty="0" smtClean="0" b="0">
              <a:latin typeface="맑은 고딕" charset="0"/>
              <a:ea typeface="맑은 고딕" charset="0"/>
            </a:endParaRPr>
          </a:p>
        </p:txBody>
      </p:sp>
      <p:pic>
        <p:nvPicPr>
          <p:cNvPr id="7" name="그림 6" descr="C:/Users/ì´ë¤ì /AppData/Roaming/PolarisOffice/ETemp/9124_20052808/fImage374553829169.png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587625" y="4305935"/>
            <a:ext cx="6668135" cy="196659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lumMod val="5000"/>
                <a:lumOff val="95000"/>
              </a:schemeClr>
            </a:gs>
            <a:gs pos="58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30000"/>
                <a:lumOff val="7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1741805" y="2736215"/>
            <a:ext cx="8700135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   </a:t>
            </a:r>
            <a:r>
              <a:rPr lang="en-US" altLang="ko-KR" sz="5865" cap="none" dirty="0" smtClean="0" b="1">
                <a:solidFill>
                  <a:schemeClr val="tx1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  <a:latin typeface="Copperplate Gothic Light" charset="0"/>
                <a:ea typeface="Copperplate Gothic Light" charset="0"/>
              </a:rPr>
              <a:t>THANK YOU</a:t>
            </a:r>
            <a:endParaRPr lang="ko-KR" altLang="en-US" sz="5865" cap="none" dirty="0" smtClean="0" b="1">
              <a:solidFill>
                <a:schemeClr val="tx1"/>
              </a:solidFill>
              <a:latin typeface="Copperplate Gothic Light" charset="0"/>
              <a:ea typeface="Copperplate Gothic Light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 rot="0">
            <a:off x="3486150" y="2660015"/>
            <a:ext cx="4961255" cy="18415"/>
          </a:xfrm>
          <a:prstGeom prst="line"/>
          <a:ln w="2857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도형 5"/>
          <p:cNvCxnSpPr/>
          <p:nvPr/>
        </p:nvCxnSpPr>
        <p:spPr>
          <a:xfrm rot="0">
            <a:off x="3505200" y="3917950"/>
            <a:ext cx="4961255" cy="18415"/>
          </a:xfrm>
          <a:prstGeom prst="line"/>
          <a:ln w="2857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오피스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12.000</AppVersion>
  <Characters>0</Characters>
  <CharactersWithSpaces>0</CharactersWithSpaces>
  <DocSecurity>0</DocSecurity>
  <HyperlinksChanged>false</HyperlinksChanged>
  <Lines>0</Lines>
  <LinksUpToDate>false</LinksUpToDate>
  <Pages>9</Pages>
  <Paragraphs>0</Paragraphs>
  <Words>16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이 다해</dc:creator>
  <cp:lastModifiedBy>이 다해</cp:lastModifiedBy>
</cp:coreProperties>
</file>