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10" d="100"/>
          <a:sy n="110" d="100"/>
        </p:scale>
        <p:origin x="-18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91290C6-8EAA-4DE4-9FAC-394D19043AF9}" type="datetimeFigureOut">
              <a:rPr lang="ko-KR" altLang="en-US" smtClean="0"/>
              <a:t>2017-11-29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A26AA6A-C0DB-4DC5-9C9C-01DC51E473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1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erms.naver.com/entry.nhn?docId=1065424&amp;ref=y" TargetMode="External"/><Relationship Id="rId5" Type="http://schemas.openxmlformats.org/officeDocument/2006/relationships/hyperlink" Target="http://terms.naver.com/entry.nhn?docId=1139502&amp;ref=y" TargetMode="External"/><Relationship Id="rId4" Type="http://schemas.openxmlformats.org/officeDocument/2006/relationships/hyperlink" Target="http://terms.naver.com/entry.nhn?docId=1146397&amp;ref=y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3258656"/>
          </a:xfrm>
        </p:spPr>
        <p:txBody>
          <a:bodyPr>
            <a:normAutofit/>
          </a:bodyPr>
          <a:lstStyle/>
          <a:p>
            <a:pPr algn="ctr"/>
            <a:r>
              <a:rPr lang="ko-KR" altLang="en-US" sz="3200" dirty="0" err="1" smtClean="0">
                <a:latin typeface="HY크리스탈M" pitchFamily="18" charset="-127"/>
                <a:ea typeface="HY크리스탈M" pitchFamily="18" charset="-127"/>
              </a:rPr>
              <a:t>조이름</a:t>
            </a:r>
            <a:r>
              <a:rPr lang="en-US" altLang="ko-KR" sz="3200" dirty="0" smtClean="0">
                <a:latin typeface="HY크리스탈M" pitchFamily="18" charset="-127"/>
                <a:ea typeface="HY크리스탈M" pitchFamily="18" charset="-127"/>
              </a:rPr>
              <a:t>-</a:t>
            </a:r>
            <a:r>
              <a:rPr lang="ko-KR" altLang="en-US" sz="3200" dirty="0" err="1" smtClean="0">
                <a:latin typeface="HY크리스탈M" pitchFamily="18" charset="-127"/>
                <a:ea typeface="HY크리스탈M" pitchFamily="18" charset="-127"/>
              </a:rPr>
              <a:t>의범아학교좀나와</a:t>
            </a:r>
            <a:endParaRPr lang="en-US" altLang="ko-KR" sz="3200" dirty="0" smtClean="0">
              <a:latin typeface="HY크리스탈M" pitchFamily="18" charset="-127"/>
              <a:ea typeface="HY크리스탈M" pitchFamily="18" charset="-127"/>
            </a:endParaRP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조장</a:t>
            </a:r>
            <a:r>
              <a:rPr lang="en-US" altLang="ko-KR" dirty="0" smtClean="0"/>
              <a:t>:</a:t>
            </a:r>
            <a:r>
              <a:rPr lang="ko-KR" altLang="en-US" dirty="0" smtClean="0"/>
              <a:t>윤 빈</a:t>
            </a:r>
            <a:endParaRPr lang="en-US" altLang="ko-KR" dirty="0" smtClean="0"/>
          </a:p>
          <a:p>
            <a:r>
              <a:rPr lang="ko-KR" altLang="en-US" dirty="0" smtClean="0"/>
              <a:t>조원</a:t>
            </a:r>
            <a:r>
              <a:rPr lang="en-US" altLang="ko-KR" dirty="0" smtClean="0"/>
              <a:t>:</a:t>
            </a:r>
            <a:r>
              <a:rPr lang="ko-KR" altLang="en-US" dirty="0" smtClean="0"/>
              <a:t>반재원</a:t>
            </a:r>
            <a:r>
              <a:rPr lang="en-US" altLang="ko-KR" dirty="0" smtClean="0"/>
              <a:t>,</a:t>
            </a:r>
            <a:r>
              <a:rPr lang="ko-KR" altLang="en-US" dirty="0" smtClean="0"/>
              <a:t>안태혁</a:t>
            </a:r>
            <a:r>
              <a:rPr lang="en-US" altLang="ko-KR" dirty="0" smtClean="0"/>
              <a:t>,</a:t>
            </a:r>
            <a:r>
              <a:rPr lang="ko-KR" altLang="en-US" sz="800" dirty="0" smtClean="0"/>
              <a:t>장의범</a:t>
            </a:r>
            <a:r>
              <a:rPr lang="en-US" altLang="ko-KR" dirty="0" smtClean="0"/>
              <a:t>,</a:t>
            </a:r>
            <a:r>
              <a:rPr lang="ko-KR" altLang="en-US" dirty="0" smtClean="0"/>
              <a:t>민인기</a:t>
            </a:r>
            <a:r>
              <a:rPr lang="en-US" altLang="ko-KR" dirty="0" smtClean="0"/>
              <a:t>,</a:t>
            </a:r>
            <a:r>
              <a:rPr lang="ko-KR" altLang="en-US" dirty="0" smtClean="0"/>
              <a:t>정건희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/>
          <a:lstStyle/>
          <a:p>
            <a:pPr algn="ctr"/>
            <a:r>
              <a:rPr lang="ko-KR" altLang="en-US" dirty="0" smtClean="0">
                <a:latin typeface="HY나무B" pitchFamily="18" charset="-127"/>
                <a:ea typeface="HY나무B" pitchFamily="18" charset="-127"/>
              </a:rPr>
              <a:t>디지털 타이머 설계</a:t>
            </a:r>
            <a:endParaRPr lang="ko-KR" altLang="en-US" dirty="0">
              <a:latin typeface="HY나무B" pitchFamily="18" charset="-127"/>
              <a:ea typeface="HY나무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519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12511" cy="1143000"/>
          </a:xfrm>
        </p:spPr>
        <p:txBody>
          <a:bodyPr/>
          <a:lstStyle/>
          <a:p>
            <a:pPr algn="ctr"/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1187624" y="1772816"/>
            <a:ext cx="6400800" cy="485772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ko-KR" altLang="en-US" sz="36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목표 </a:t>
            </a:r>
            <a:r>
              <a:rPr lang="en-US" altLang="ko-KR" sz="36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36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디지털 타이머를 설계</a:t>
            </a:r>
            <a:endParaRPr lang="en-US" altLang="ko-KR" sz="36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>
              <a:buAutoNum type="arabicPeriod"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마이크로프로세서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Atmega128</a:t>
            </a:r>
          </a:p>
          <a:p>
            <a:pPr>
              <a:buFontTx/>
              <a:buAutoNum type="arabicPeriod"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디스플레이장치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: LCD(16char x 2Line)</a:t>
            </a:r>
          </a:p>
          <a:p>
            <a:pPr marL="0" indent="0">
              <a:buNone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4. RTC(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시계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IC) : DS1302</a:t>
            </a:r>
          </a:p>
          <a:p>
            <a:pPr>
              <a:buFontTx/>
              <a:buAutoNum type="arabicPeriod"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5.</a:t>
            </a:r>
            <a:r>
              <a:rPr lang="ko-KR" altLang="en-US" b="1" dirty="0" err="1" smtClean="0">
                <a:latin typeface="HY견고딕" pitchFamily="18" charset="-127"/>
                <a:ea typeface="HY견고딕" pitchFamily="18" charset="-127"/>
              </a:rPr>
              <a:t>셋팅</a:t>
            </a:r>
            <a:r>
              <a:rPr lang="ko-KR" altLang="en-US" b="1" dirty="0" smtClean="0">
                <a:latin typeface="HY견고딕" pitchFamily="18" charset="-127"/>
                <a:ea typeface="HY견고딕" pitchFamily="18" charset="-127"/>
              </a:rPr>
              <a:t> 키의 기능</a:t>
            </a:r>
            <a:endParaRPr lang="en-US" altLang="ko-KR" b="1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endParaRPr lang="en-US" altLang="ko-KR" b="1" dirty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6.</a:t>
            </a:r>
            <a:r>
              <a:rPr lang="ko-KR" altLang="en-US" b="1" dirty="0" smtClean="0">
                <a:latin typeface="HY견고딕" pitchFamily="18" charset="-127"/>
                <a:ea typeface="HY견고딕" pitchFamily="18" charset="-127"/>
              </a:rPr>
              <a:t>전원 장치</a:t>
            </a:r>
            <a:endParaRPr lang="en-US" altLang="ko-KR" b="1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7.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알람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기능 추가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8.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부저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알람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발생 스피커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0" indent="0">
              <a:buNone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421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59632" y="356320"/>
            <a:ext cx="651251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3600" b="1" dirty="0" smtClean="0"/>
              <a:t>ATmega128 </a:t>
            </a:r>
            <a:r>
              <a:rPr lang="ko-KR" altLang="en-US" sz="3600" b="1" dirty="0" smtClean="0"/>
              <a:t>마이크로프로세서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457200" y="2636912"/>
            <a:ext cx="4114800" cy="3489251"/>
          </a:xfrm>
        </p:spPr>
        <p:txBody>
          <a:bodyPr anchor="ctr">
            <a:normAutofit fontScale="70000" lnSpcReduction="20000"/>
          </a:bodyPr>
          <a:lstStyle/>
          <a:p>
            <a:pPr fontAlgn="base">
              <a:lnSpc>
                <a:spcPct val="120000"/>
              </a:lnSpc>
            </a:pPr>
            <a:r>
              <a:rPr lang="en-US" altLang="ko-KR" dirty="0" smtClean="0"/>
              <a:t>AVR ATmega128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ATMEL</a:t>
            </a:r>
            <a:r>
              <a:rPr lang="ko-KR" altLang="en-US" dirty="0" smtClean="0"/>
              <a:t>사에서 개발한 </a:t>
            </a:r>
            <a:r>
              <a:rPr lang="en-US" altLang="ko-KR" dirty="0" smtClean="0"/>
              <a:t>RISC </a:t>
            </a:r>
            <a:r>
              <a:rPr lang="ko-KR" altLang="en-US" dirty="0" smtClean="0"/>
              <a:t>아키텍처 기반의 저 전력 </a:t>
            </a:r>
            <a:r>
              <a:rPr lang="en-US" altLang="ko-KR" dirty="0" smtClean="0"/>
              <a:t>CMOS</a:t>
            </a:r>
            <a:r>
              <a:rPr lang="ko-KR" altLang="en-US" dirty="0" smtClean="0"/>
              <a:t>형 </a:t>
            </a:r>
            <a:r>
              <a:rPr lang="en-US" altLang="ko-KR" dirty="0" smtClean="0"/>
              <a:t>8bit </a:t>
            </a:r>
            <a:r>
              <a:rPr lang="ko-KR" altLang="en-US" dirty="0" err="1" smtClean="0"/>
              <a:t>마이크로컨트롤러로서</a:t>
            </a:r>
            <a:r>
              <a:rPr lang="ko-KR" altLang="en-US" dirty="0" smtClean="0"/>
              <a:t> 프로그램 메모리와 데이터 메모리가 완전히 분리된 하버드구조</a:t>
            </a:r>
            <a:r>
              <a:rPr lang="en-US" altLang="ko-KR" dirty="0" smtClean="0"/>
              <a:t>(Harvard Architecture)</a:t>
            </a:r>
            <a:r>
              <a:rPr lang="ko-KR" altLang="en-US" dirty="0" smtClean="0"/>
              <a:t>를 갖고 있습니다 대부분의 명령을 단일 </a:t>
            </a:r>
            <a:r>
              <a:rPr lang="ko-KR" altLang="en-US" dirty="0" err="1" smtClean="0"/>
              <a:t>클럭</a:t>
            </a:r>
            <a:r>
              <a:rPr lang="ko-KR" altLang="en-US" dirty="0" smtClean="0"/>
              <a:t> 동안에 수행하기 때문에 </a:t>
            </a:r>
            <a:r>
              <a:rPr lang="ko-KR" altLang="en-US" dirty="0" err="1" smtClean="0"/>
              <a:t>매우빠른</a:t>
            </a:r>
            <a:r>
              <a:rPr lang="ko-KR" altLang="en-US" dirty="0" smtClean="0"/>
              <a:t> 실행 속도를 갖는 것도 특징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고성능 저 전력의 </a:t>
            </a:r>
            <a:r>
              <a:rPr lang="en-US" altLang="ko-KR" dirty="0" smtClean="0"/>
              <a:t>RISC</a:t>
            </a:r>
            <a:r>
              <a:rPr lang="ko-KR" altLang="en-US" dirty="0" smtClean="0"/>
              <a:t>구조의 </a:t>
            </a:r>
            <a:r>
              <a:rPr lang="en-US" altLang="ko-KR" dirty="0" smtClean="0"/>
              <a:t>8bit </a:t>
            </a:r>
            <a:r>
              <a:rPr lang="ko-KR" altLang="en-US" dirty="0" smtClean="0"/>
              <a:t>마이크로 컨트롤러입니다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ko-KR" altLang="en-US" dirty="0" smtClean="0"/>
              <a:t>비 휘발성 프로그램 메모리와 데이터 메모리를 가집니다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0139" y="1530370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ATmega128</a:t>
            </a:r>
            <a:r>
              <a:rPr lang="ko-KR" altLang="en-US" sz="2800" b="1" dirty="0" smtClean="0"/>
              <a:t>란</a:t>
            </a:r>
            <a:r>
              <a:rPr lang="en-US" altLang="ko-KR" sz="2800" b="1" dirty="0" smtClean="0"/>
              <a:t>?</a:t>
            </a:r>
            <a:endParaRPr lang="ko-KR" alt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365" y="2636912"/>
            <a:ext cx="3829466" cy="287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87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6328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31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100" dirty="0" smtClean="0">
                <a:latin typeface="HY견고딕" pitchFamily="18" charset="-127"/>
                <a:ea typeface="HY견고딕" pitchFamily="18" charset="-127"/>
              </a:rPr>
              <a:t>디스플레이장치</a:t>
            </a:r>
            <a:r>
              <a:rPr lang="en-US" altLang="ko-KR" sz="3100" dirty="0" smtClean="0">
                <a:latin typeface="HY견고딕" pitchFamily="18" charset="-127"/>
                <a:ea typeface="HY견고딕" pitchFamily="18" charset="-127"/>
              </a:rPr>
              <a:t> : LCD(16char x 2Line)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 smtClean="0">
                <a:latin typeface="HY견고딕" pitchFamily="18" charset="-127"/>
                <a:ea typeface="HY견고딕" pitchFamily="18" charset="-127"/>
              </a:rPr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755576" y="1484784"/>
            <a:ext cx="7344816" cy="3978776"/>
          </a:xfrm>
        </p:spPr>
        <p:txBody>
          <a:bodyPr>
            <a:normAutofit fontScale="92500"/>
          </a:bodyPr>
          <a:lstStyle/>
          <a:p>
            <a:pPr marL="0" indent="0" fontAlgn="base">
              <a:buNone/>
            </a:pPr>
            <a:endParaRPr lang="ko-KR" altLang="en-US" dirty="0"/>
          </a:p>
          <a:p>
            <a:pPr fontAlgn="base"/>
            <a:r>
              <a:rPr lang="ko-KR" altLang="en-US" b="1" dirty="0"/>
              <a:t>제품 특징 </a:t>
            </a:r>
            <a:endParaRPr lang="ko-KR" altLang="en-US" dirty="0"/>
          </a:p>
          <a:p>
            <a:pPr fontAlgn="base"/>
            <a:r>
              <a:rPr lang="en-US" altLang="ko-KR" dirty="0"/>
              <a:t>- </a:t>
            </a:r>
            <a:r>
              <a:rPr lang="ko-KR" altLang="en-US" dirty="0"/>
              <a:t>전원 </a:t>
            </a:r>
            <a:r>
              <a:rPr lang="en-US" altLang="ko-KR" dirty="0"/>
              <a:t>: </a:t>
            </a:r>
            <a:r>
              <a:rPr lang="ko-KR" altLang="en-US" dirty="0"/>
              <a:t>외부 </a:t>
            </a:r>
            <a:r>
              <a:rPr lang="en-US" altLang="ko-KR" dirty="0"/>
              <a:t>DC 5.0V 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- </a:t>
            </a:r>
            <a:r>
              <a:rPr lang="en-US" altLang="ko-KR" dirty="0"/>
              <a:t>TEXT LCD : 16*2 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- </a:t>
            </a:r>
            <a:r>
              <a:rPr lang="en-US" altLang="ko-KR" dirty="0"/>
              <a:t>I/O </a:t>
            </a:r>
            <a:r>
              <a:rPr lang="ko-KR" altLang="en-US" dirty="0"/>
              <a:t>방식 제어 </a:t>
            </a:r>
            <a:r>
              <a:rPr lang="en-US" altLang="ko-KR" dirty="0"/>
              <a:t>- Graphic-LCD(</a:t>
            </a:r>
            <a:r>
              <a:rPr lang="ko-KR" altLang="en-US" dirty="0"/>
              <a:t>흑백</a:t>
            </a:r>
            <a:r>
              <a:rPr lang="en-US" altLang="ko-KR" dirty="0"/>
              <a:t>) : 128*64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 </a:t>
            </a:r>
            <a:r>
              <a:rPr lang="en-US" altLang="ko-KR" dirty="0"/>
              <a:t>- I/O </a:t>
            </a:r>
            <a:r>
              <a:rPr lang="ko-KR" altLang="en-US" dirty="0"/>
              <a:t>방식 제어 </a:t>
            </a:r>
          </a:p>
          <a:p>
            <a:pPr fontAlgn="base"/>
            <a:r>
              <a:rPr lang="en-US" altLang="ko-KR" dirty="0" smtClean="0"/>
              <a:t>- </a:t>
            </a:r>
            <a:r>
              <a:rPr lang="en-US" altLang="ko-KR" dirty="0"/>
              <a:t>Atmega128 CPU </a:t>
            </a:r>
            <a:r>
              <a:rPr lang="ko-KR" altLang="en-US" dirty="0"/>
              <a:t>모든 </a:t>
            </a:r>
            <a:r>
              <a:rPr lang="en-US" altLang="ko-KR" dirty="0"/>
              <a:t>I/O 1</a:t>
            </a:r>
            <a:r>
              <a:rPr lang="ko-KR" altLang="en-US" dirty="0"/>
              <a:t>열 헤더 지원 </a:t>
            </a:r>
          </a:p>
          <a:p>
            <a:pPr fontAlgn="base"/>
            <a:r>
              <a:rPr lang="en-US" altLang="ko-KR" b="1" dirty="0"/>
              <a:t>3. LCD </a:t>
            </a:r>
            <a:r>
              <a:rPr lang="ko-KR" altLang="en-US" b="1" dirty="0"/>
              <a:t>설명</a:t>
            </a:r>
            <a:endParaRPr lang="ko-KR" altLang="en-US" dirty="0"/>
          </a:p>
          <a:p>
            <a:pPr fontAlgn="base"/>
            <a:r>
              <a:rPr lang="en-US" altLang="ko-KR" dirty="0"/>
              <a:t>1. TEXT-LCD</a:t>
            </a:r>
            <a:r>
              <a:rPr lang="ko-KR" altLang="en-US" dirty="0" err="1"/>
              <a:t>는가로</a:t>
            </a:r>
            <a:r>
              <a:rPr lang="en-US" altLang="ko-KR" dirty="0"/>
              <a:t>(16) </a:t>
            </a:r>
            <a:r>
              <a:rPr lang="ko-KR" altLang="en-US" dirty="0"/>
              <a:t>세로</a:t>
            </a:r>
            <a:r>
              <a:rPr lang="en-US" altLang="ko-KR" dirty="0"/>
              <a:t>(2)</a:t>
            </a:r>
            <a:r>
              <a:rPr lang="ko-KR" altLang="en-US" dirty="0"/>
              <a:t>의 영역에 영문 표시와 </a:t>
            </a:r>
            <a:r>
              <a:rPr lang="ko-KR" altLang="en-US" dirty="0" err="1"/>
              <a:t>커저</a:t>
            </a:r>
            <a:r>
              <a:rPr lang="ko-KR" altLang="en-US" dirty="0"/>
              <a:t> 제어 등을 지원하는 </a:t>
            </a:r>
            <a:r>
              <a:rPr lang="ko-KR" altLang="en-US" dirty="0" err="1"/>
              <a:t>라이브러</a:t>
            </a:r>
            <a:r>
              <a:rPr lang="ko-KR" altLang="en-US" dirty="0"/>
              <a:t> 함수를 제공 합니다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167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435280" cy="5937523"/>
          </a:xfrm>
        </p:spPr>
        <p:txBody>
          <a:bodyPr/>
          <a:lstStyle/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87" y="0"/>
            <a:ext cx="8460432" cy="289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2906101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err="1" smtClean="0"/>
              <a:t>Vdd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Drain</a:t>
            </a:r>
            <a:r>
              <a:rPr lang="ko-KR" altLang="en-US" dirty="0" smtClean="0"/>
              <a:t>에 공급되는 전압이란 의미고</a:t>
            </a:r>
            <a:r>
              <a:rPr lang="en-US" altLang="ko-KR" dirty="0" smtClean="0"/>
              <a:t>,</a:t>
            </a:r>
          </a:p>
          <a:p>
            <a:r>
              <a:rPr lang="en-US" altLang="ko-KR" dirty="0" err="1" smtClean="0"/>
              <a:t>Vcc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Collector</a:t>
            </a:r>
            <a:r>
              <a:rPr lang="ko-KR" altLang="en-US" dirty="0" smtClean="0"/>
              <a:t>에 공급되는 전압이란 의미입니다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입력전압이 평균 </a:t>
            </a:r>
            <a:r>
              <a:rPr lang="en-US" altLang="ko-KR" dirty="0" smtClean="0"/>
              <a:t>3V </a:t>
            </a:r>
            <a:r>
              <a:rPr lang="ko-KR" altLang="en-US" dirty="0" smtClean="0"/>
              <a:t>이상 되어야 작동함</a:t>
            </a:r>
          </a:p>
          <a:p>
            <a:endParaRPr lang="ko-KR" altLang="en-US" dirty="0" smtClean="0"/>
          </a:p>
          <a:p>
            <a:r>
              <a:rPr lang="ko-KR" altLang="en-US" dirty="0" smtClean="0"/>
              <a:t>“</a:t>
            </a:r>
            <a:r>
              <a:rPr lang="en-US" altLang="ko-KR" dirty="0" smtClean="0"/>
              <a:t>H” </a:t>
            </a:r>
            <a:r>
              <a:rPr lang="ko-KR" altLang="en-US" dirty="0" smtClean="0"/>
              <a:t>레벨입력전압은 </a:t>
            </a:r>
            <a:r>
              <a:rPr lang="en-US" altLang="ko-KR" dirty="0" smtClean="0"/>
              <a:t>2.2V~</a:t>
            </a:r>
            <a:r>
              <a:rPr lang="ko-KR" altLang="en-US" dirty="0" smtClean="0"/>
              <a:t>이상의 최대전압이 되어 </a:t>
            </a:r>
            <a:r>
              <a:rPr lang="ko-KR" altLang="en-US" dirty="0" err="1" smtClean="0"/>
              <a:t>있어야한다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“H” </a:t>
            </a:r>
            <a:r>
              <a:rPr lang="ko-KR" altLang="en-US" dirty="0" smtClean="0"/>
              <a:t>레벨출력전압은 최소</a:t>
            </a:r>
            <a:r>
              <a:rPr lang="en-US" altLang="ko-KR" dirty="0" smtClean="0"/>
              <a:t>2.4V</a:t>
            </a:r>
            <a:r>
              <a:rPr lang="ko-KR" altLang="en-US" dirty="0" smtClean="0"/>
              <a:t>이상의 최대전압이 되어 </a:t>
            </a:r>
            <a:r>
              <a:rPr lang="ko-KR" altLang="en-US" dirty="0" err="1" smtClean="0"/>
              <a:t>있어야한다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“L” </a:t>
            </a:r>
            <a:r>
              <a:rPr lang="ko-KR" altLang="en-US" dirty="0" smtClean="0"/>
              <a:t>레벨입력전압은 </a:t>
            </a:r>
            <a:r>
              <a:rPr lang="en-US" altLang="ko-KR" dirty="0" smtClean="0"/>
              <a:t>0.6V</a:t>
            </a:r>
            <a:r>
              <a:rPr lang="ko-KR" altLang="en-US" dirty="0" smtClean="0"/>
              <a:t>이상의 최대전압이 되어 </a:t>
            </a:r>
            <a:r>
              <a:rPr lang="ko-KR" altLang="en-US" dirty="0" err="1" smtClean="0"/>
              <a:t>있어야한다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“L” </a:t>
            </a:r>
            <a:r>
              <a:rPr lang="ko-KR" altLang="en-US" dirty="0" smtClean="0"/>
              <a:t>레벨출력전압은 </a:t>
            </a:r>
            <a:r>
              <a:rPr lang="en-US" altLang="ko-KR" dirty="0" smtClean="0"/>
              <a:t>0.4V</a:t>
            </a:r>
            <a:r>
              <a:rPr lang="ko-KR" altLang="en-US" dirty="0" smtClean="0"/>
              <a:t>이상의 최대전압이 되어 </a:t>
            </a:r>
            <a:r>
              <a:rPr lang="ko-KR" altLang="en-US" dirty="0" err="1" smtClean="0"/>
              <a:t>있어야한다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한 포트당 필요한 전류는 옴의 법칙에 의해서  입니다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5755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75656" y="764704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dirty="0" smtClean="0"/>
              <a:t>DS1302 IC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467544" y="1916832"/>
            <a:ext cx="4114800" cy="3489251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US" altLang="ko-KR" sz="4000" b="1" dirty="0"/>
              <a:t>DS1302 IC </a:t>
            </a:r>
            <a:r>
              <a:rPr lang="ko-KR" altLang="en-US" sz="4000" b="1" dirty="0"/>
              <a:t>핀 특징</a:t>
            </a:r>
            <a:endParaRPr lang="ko-KR" altLang="en-US" sz="4000" dirty="0"/>
          </a:p>
          <a:p>
            <a:pPr fontAlgn="base"/>
            <a:r>
              <a:rPr lang="en-US" altLang="ko-KR" dirty="0"/>
              <a:t>7-</a:t>
            </a:r>
            <a:r>
              <a:rPr lang="ko-KR" altLang="en-US" dirty="0"/>
              <a:t>세그먼트로 만들어지는 타이머에는 많은 </a:t>
            </a:r>
            <a:r>
              <a:rPr lang="en-US" altLang="ko-KR" dirty="0"/>
              <a:t>IC</a:t>
            </a:r>
            <a:r>
              <a:rPr lang="ko-KR" altLang="en-US" dirty="0"/>
              <a:t>가 필요하지만 </a:t>
            </a:r>
            <a:r>
              <a:rPr lang="en-US" altLang="ko-KR" dirty="0"/>
              <a:t>LCD </a:t>
            </a:r>
            <a:r>
              <a:rPr lang="ko-KR" altLang="en-US" dirty="0"/>
              <a:t>디지털 타이머에 사용되는 </a:t>
            </a:r>
            <a:r>
              <a:rPr lang="en-US" altLang="ko-KR" dirty="0"/>
              <a:t>IC</a:t>
            </a:r>
            <a:r>
              <a:rPr lang="ko-KR" altLang="en-US" dirty="0"/>
              <a:t>로는 </a:t>
            </a:r>
            <a:r>
              <a:rPr lang="en-US" altLang="ko-KR" dirty="0"/>
              <a:t>DS1302</a:t>
            </a:r>
            <a:r>
              <a:rPr lang="ko-KR" altLang="en-US" dirty="0"/>
              <a:t>가 사용된다</a:t>
            </a:r>
            <a:r>
              <a:rPr lang="en-US" altLang="ko-KR" dirty="0"/>
              <a:t>. </a:t>
            </a:r>
            <a:endParaRPr lang="ko-KR" altLang="en-US" dirty="0"/>
          </a:p>
          <a:p>
            <a:pPr fontAlgn="base"/>
            <a:r>
              <a:rPr lang="en-US" altLang="ko-KR" dirty="0"/>
              <a:t>DS1302 IC</a:t>
            </a:r>
            <a:r>
              <a:rPr lang="ko-KR" altLang="en-US" dirty="0"/>
              <a:t>에 특성으로는 아래와 같다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- </a:t>
            </a:r>
            <a:r>
              <a:rPr lang="ko-KR" altLang="en-US" dirty="0"/>
              <a:t>실시간으로 시간</a:t>
            </a:r>
            <a:r>
              <a:rPr lang="en-US" altLang="ko-KR" dirty="0"/>
              <a:t>(</a:t>
            </a:r>
            <a:r>
              <a:rPr lang="ko-KR" altLang="en-US" dirty="0"/>
              <a:t>시</a:t>
            </a:r>
            <a:r>
              <a:rPr lang="en-US" altLang="ko-KR" dirty="0"/>
              <a:t>, </a:t>
            </a:r>
            <a:r>
              <a:rPr lang="ko-KR" altLang="en-US" dirty="0"/>
              <a:t>분</a:t>
            </a:r>
            <a:r>
              <a:rPr lang="en-US" altLang="ko-KR" dirty="0"/>
              <a:t>, </a:t>
            </a:r>
            <a:r>
              <a:rPr lang="ko-KR" altLang="en-US" dirty="0"/>
              <a:t>초</a:t>
            </a:r>
            <a:r>
              <a:rPr lang="en-US" altLang="ko-KR" dirty="0"/>
              <a:t>) </a:t>
            </a:r>
            <a:r>
              <a:rPr lang="ko-KR" altLang="en-US" dirty="0"/>
              <a:t>과 달력</a:t>
            </a:r>
            <a:r>
              <a:rPr lang="en-US" altLang="ko-KR" dirty="0"/>
              <a:t>(</a:t>
            </a:r>
            <a:r>
              <a:rPr lang="ko-KR" altLang="en-US" dirty="0"/>
              <a:t>년</a:t>
            </a:r>
            <a:r>
              <a:rPr lang="en-US" altLang="ko-KR" dirty="0"/>
              <a:t>, </a:t>
            </a:r>
            <a:r>
              <a:rPr lang="ko-KR" altLang="en-US" dirty="0"/>
              <a:t>월</a:t>
            </a:r>
            <a:r>
              <a:rPr lang="en-US" altLang="ko-KR" dirty="0"/>
              <a:t>, </a:t>
            </a:r>
            <a:r>
              <a:rPr lang="ko-KR" altLang="en-US" dirty="0"/>
              <a:t>일</a:t>
            </a:r>
            <a:r>
              <a:rPr lang="en-US" altLang="ko-KR" dirty="0"/>
              <a:t>, </a:t>
            </a:r>
            <a:r>
              <a:rPr lang="ko-KR" altLang="en-US" dirty="0"/>
              <a:t>요일</a:t>
            </a:r>
            <a:r>
              <a:rPr lang="en-US" altLang="ko-KR" dirty="0"/>
              <a:t>) </a:t>
            </a:r>
            <a:r>
              <a:rPr lang="ko-KR" altLang="en-US" dirty="0"/>
              <a:t>을 표시할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- </a:t>
            </a:r>
            <a:r>
              <a:rPr lang="ko-KR" altLang="en-US" dirty="0"/>
              <a:t>시간 표시는 </a:t>
            </a:r>
            <a:r>
              <a:rPr lang="en-US" altLang="ko-KR" dirty="0"/>
              <a:t>AM/PM </a:t>
            </a:r>
            <a:r>
              <a:rPr lang="ko-KR" altLang="en-US" dirty="0"/>
              <a:t>을 표시하는 </a:t>
            </a:r>
            <a:r>
              <a:rPr lang="en-US" altLang="ko-KR" dirty="0"/>
              <a:t>12 </a:t>
            </a:r>
            <a:r>
              <a:rPr lang="ko-KR" altLang="en-US" dirty="0"/>
              <a:t>시간 방식과 </a:t>
            </a:r>
            <a:r>
              <a:rPr lang="en-US" altLang="ko-KR" dirty="0"/>
              <a:t>24 </a:t>
            </a:r>
            <a:r>
              <a:rPr lang="ko-KR" altLang="en-US" dirty="0"/>
              <a:t>시간 방식이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- </a:t>
            </a:r>
            <a:r>
              <a:rPr lang="ko-KR" altLang="en-US" dirty="0"/>
              <a:t>달력 표시는 </a:t>
            </a:r>
            <a:r>
              <a:rPr lang="en-US" altLang="ko-KR" dirty="0"/>
              <a:t>2100</a:t>
            </a:r>
            <a:r>
              <a:rPr lang="ko-KR" altLang="en-US" dirty="0"/>
              <a:t>년까지의 윤년 보상과 </a:t>
            </a:r>
            <a:r>
              <a:rPr lang="en-US" altLang="ko-KR" dirty="0"/>
              <a:t>31 </a:t>
            </a:r>
            <a:r>
              <a:rPr lang="ko-KR" altLang="en-US" dirty="0"/>
              <a:t>일보다 적은 달을 자동으로 맞춰준다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- </a:t>
            </a:r>
            <a:r>
              <a:rPr lang="ko-KR" altLang="en-US" dirty="0"/>
              <a:t>시리얼 입출력으로 </a:t>
            </a:r>
            <a:r>
              <a:rPr lang="en-US" altLang="ko-KR" dirty="0"/>
              <a:t>3 </a:t>
            </a:r>
            <a:r>
              <a:rPr lang="ko-KR" altLang="en-US" dirty="0"/>
              <a:t>핀</a:t>
            </a:r>
            <a:r>
              <a:rPr lang="en-US" altLang="ko-KR" dirty="0"/>
              <a:t>(CE, I/O, SCLK) </a:t>
            </a:r>
            <a:r>
              <a:rPr lang="ko-KR" altLang="en-US" dirty="0"/>
              <a:t>만을 사용한다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- 31 </a:t>
            </a:r>
            <a:r>
              <a:rPr lang="ko-KR" altLang="en-US" dirty="0"/>
              <a:t>바이트의 데이터 저장 램이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4100" name="Picture 4" descr="10PCS DS1302 Real time Clock Module Clock Chip Module For Arduino (with out battery)-in Modules from Consumer Electronics on Aliexpress.com | Alibaba 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4"/>
            <a:ext cx="3431704" cy="343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65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15744" y="692696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 smtClean="0"/>
              <a:t>DS1302 IC </a:t>
            </a:r>
            <a:r>
              <a:rPr lang="ko-KR" altLang="en-US" sz="3600" b="1" dirty="0" smtClean="0"/>
              <a:t>핀 구성</a:t>
            </a:r>
            <a:endParaRPr lang="ko-KR" altLang="en-US" sz="3600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457200" y="2132856"/>
            <a:ext cx="4330824" cy="3993307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en-US" altLang="ko-KR" dirty="0"/>
              <a:t>(1) Vcc2 - </a:t>
            </a:r>
            <a:r>
              <a:rPr lang="ko-KR" altLang="en-US" dirty="0"/>
              <a:t>주 전원 핀입니다</a:t>
            </a:r>
            <a:r>
              <a:rPr lang="en-US" altLang="ko-KR" dirty="0"/>
              <a:t>. DS1302 </a:t>
            </a:r>
            <a:r>
              <a:rPr lang="ko-KR" altLang="en-US" dirty="0"/>
              <a:t>는 </a:t>
            </a:r>
            <a:r>
              <a:rPr lang="en-US" altLang="ko-KR" dirty="0"/>
              <a:t>2 </a:t>
            </a:r>
            <a:r>
              <a:rPr lang="ko-KR" altLang="en-US" dirty="0"/>
              <a:t>중 전원으로 구성되어 있습니다</a:t>
            </a:r>
            <a:r>
              <a:rPr lang="en-US" altLang="ko-KR" dirty="0"/>
              <a:t>. Vcc1 </a:t>
            </a:r>
            <a:r>
              <a:rPr lang="ko-KR" altLang="en-US" dirty="0"/>
              <a:t>은 백업 전원에 연결되는데</a:t>
            </a:r>
            <a:r>
              <a:rPr lang="en-US" altLang="ko-KR" dirty="0"/>
              <a:t>, Vcc2 </a:t>
            </a:r>
            <a:r>
              <a:rPr lang="ko-KR" altLang="en-US" dirty="0"/>
              <a:t>이 </a:t>
            </a:r>
            <a:r>
              <a:rPr lang="en-US" altLang="ko-KR" dirty="0"/>
              <a:t>Vcc1 + 0.2 V </a:t>
            </a:r>
            <a:r>
              <a:rPr lang="ko-KR" altLang="en-US" dirty="0"/>
              <a:t>보다 크면 </a:t>
            </a:r>
            <a:r>
              <a:rPr lang="en-US" altLang="ko-KR" dirty="0"/>
              <a:t>Vcc2 </a:t>
            </a:r>
            <a:r>
              <a:rPr lang="ko-KR" altLang="en-US" dirty="0"/>
              <a:t>가 전원을 공급합니다</a:t>
            </a:r>
            <a:r>
              <a:rPr lang="en-US" altLang="ko-KR" dirty="0"/>
              <a:t>. Vcc2 </a:t>
            </a:r>
            <a:r>
              <a:rPr lang="ko-KR" altLang="en-US" dirty="0"/>
              <a:t>가 </a:t>
            </a:r>
            <a:r>
              <a:rPr lang="en-US" altLang="ko-KR" dirty="0"/>
              <a:t>Vcc1 </a:t>
            </a:r>
            <a:r>
              <a:rPr lang="ko-KR" altLang="en-US" dirty="0"/>
              <a:t>보다 작으면 </a:t>
            </a:r>
            <a:r>
              <a:rPr lang="en-US" altLang="ko-KR" dirty="0"/>
              <a:t>Vcc1 </a:t>
            </a:r>
            <a:r>
              <a:rPr lang="ko-KR" altLang="en-US" dirty="0"/>
              <a:t>이 전원을 공급합니다</a:t>
            </a:r>
            <a:r>
              <a:rPr lang="en-US" altLang="ko-KR" dirty="0"/>
              <a:t>. Vcc1, Vcc2 </a:t>
            </a:r>
            <a:r>
              <a:rPr lang="ko-KR" altLang="en-US" dirty="0"/>
              <a:t>는 </a:t>
            </a:r>
            <a:r>
              <a:rPr lang="en-US" altLang="ko-KR" dirty="0"/>
              <a:t>2.0 V </a:t>
            </a:r>
            <a:r>
              <a:rPr lang="ko-KR" altLang="en-US" dirty="0"/>
              <a:t>부터 </a:t>
            </a:r>
            <a:r>
              <a:rPr lang="en-US" altLang="ko-KR" dirty="0"/>
              <a:t>5.5 V </a:t>
            </a:r>
            <a:r>
              <a:rPr lang="ko-KR" altLang="en-US" dirty="0"/>
              <a:t>에서 동작합니다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(2) X1 ,(3) X2 - </a:t>
            </a:r>
            <a:r>
              <a:rPr lang="ko-KR" altLang="en-US" dirty="0"/>
              <a:t>이 두 핀은 </a:t>
            </a:r>
            <a:r>
              <a:rPr lang="en-US" altLang="ko-KR" dirty="0"/>
              <a:t>32.768 kHz </a:t>
            </a:r>
            <a:r>
              <a:rPr lang="ko-KR" altLang="en-US" dirty="0" err="1"/>
              <a:t>크리스탈에</a:t>
            </a:r>
            <a:r>
              <a:rPr lang="ko-KR" altLang="en-US" dirty="0"/>
              <a:t> 연결합니다</a:t>
            </a:r>
            <a:r>
              <a:rPr lang="en-US" altLang="ko-KR" dirty="0"/>
              <a:t>. 32.768 </a:t>
            </a:r>
            <a:r>
              <a:rPr lang="ko-KR" altLang="en-US" dirty="0" err="1"/>
              <a:t>오실레이터를</a:t>
            </a:r>
            <a:r>
              <a:rPr lang="ko-KR" altLang="en-US" dirty="0"/>
              <a:t> 사용하는 경우는 </a:t>
            </a:r>
            <a:r>
              <a:rPr lang="en-US" altLang="ko-KR" dirty="0"/>
              <a:t>X1 </a:t>
            </a:r>
            <a:r>
              <a:rPr lang="ko-KR" altLang="en-US" dirty="0"/>
              <a:t>핀만 연결하고 </a:t>
            </a:r>
            <a:r>
              <a:rPr lang="en-US" altLang="ko-KR" dirty="0"/>
              <a:t>X2 </a:t>
            </a:r>
            <a:r>
              <a:rPr lang="ko-KR" altLang="en-US" dirty="0"/>
              <a:t>는 사용하지 않습니다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(4) GND - </a:t>
            </a:r>
            <a:r>
              <a:rPr lang="ko-KR" altLang="en-US" dirty="0"/>
              <a:t>접지</a:t>
            </a:r>
          </a:p>
          <a:p>
            <a:pPr fontAlgn="base"/>
            <a:r>
              <a:rPr lang="en-US" altLang="ko-KR" dirty="0"/>
              <a:t>(5) CE - </a:t>
            </a:r>
            <a:r>
              <a:rPr lang="ko-KR" altLang="en-US" dirty="0"/>
              <a:t>입력 핀으로 칩 선택을 하여 읽거나 쓸 때 이 핀은 하이</a:t>
            </a:r>
            <a:r>
              <a:rPr lang="en-US" altLang="ko-KR" dirty="0"/>
              <a:t>(High) </a:t>
            </a:r>
            <a:r>
              <a:rPr lang="ko-KR" altLang="en-US" dirty="0"/>
              <a:t>상태가 되어야 합니다</a:t>
            </a:r>
            <a:r>
              <a:rPr lang="en-US" altLang="ko-KR" dirty="0"/>
              <a:t>. </a:t>
            </a:r>
            <a:r>
              <a:rPr lang="ko-KR" altLang="en-US" dirty="0"/>
              <a:t>내부에 </a:t>
            </a:r>
            <a:r>
              <a:rPr lang="en-US" altLang="ko-KR" dirty="0"/>
              <a:t>40 k </a:t>
            </a:r>
            <a:r>
              <a:rPr lang="ko-KR" altLang="en-US" dirty="0" err="1"/>
              <a:t>오옴의</a:t>
            </a:r>
            <a:r>
              <a:rPr lang="ko-KR" altLang="en-US" dirty="0"/>
              <a:t> 풀 다운 저항이 있습니다</a:t>
            </a:r>
            <a:r>
              <a:rPr lang="en-US" altLang="ko-KR" dirty="0"/>
              <a:t>. </a:t>
            </a:r>
            <a:r>
              <a:rPr lang="ko-KR" altLang="en-US" dirty="0"/>
              <a:t>이전 버전에서는 </a:t>
            </a:r>
            <a:r>
              <a:rPr lang="en-US" altLang="ko-KR" dirty="0"/>
              <a:t>RST </a:t>
            </a:r>
            <a:r>
              <a:rPr lang="ko-KR" altLang="en-US" dirty="0"/>
              <a:t>로 표기됩니다</a:t>
            </a:r>
            <a:r>
              <a:rPr lang="en-US" altLang="ko-KR" dirty="0"/>
              <a:t>. (</a:t>
            </a:r>
            <a:r>
              <a:rPr lang="ko-KR" altLang="en-US" dirty="0"/>
              <a:t>기능은 같습니다</a:t>
            </a:r>
            <a:r>
              <a:rPr lang="en-US" altLang="ko-KR" dirty="0"/>
              <a:t>.)</a:t>
            </a:r>
            <a:endParaRPr lang="ko-KR" altLang="en-US" dirty="0"/>
          </a:p>
          <a:p>
            <a:pPr fontAlgn="base"/>
            <a:r>
              <a:rPr lang="en-US" altLang="ko-KR" dirty="0"/>
              <a:t>(6) I/O - </a:t>
            </a:r>
            <a:r>
              <a:rPr lang="ko-KR" altLang="en-US" dirty="0"/>
              <a:t>양방향 데이터 핀입니다</a:t>
            </a:r>
            <a:r>
              <a:rPr lang="en-US" altLang="ko-KR" dirty="0"/>
              <a:t>. </a:t>
            </a:r>
            <a:r>
              <a:rPr lang="ko-KR" altLang="en-US" dirty="0"/>
              <a:t>내부에 </a:t>
            </a:r>
            <a:r>
              <a:rPr lang="en-US" altLang="ko-KR" dirty="0"/>
              <a:t>40 k </a:t>
            </a:r>
            <a:r>
              <a:rPr lang="ko-KR" altLang="en-US" dirty="0"/>
              <a:t>옴의 풀 다운 저항이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(7) SCLK - </a:t>
            </a:r>
            <a:r>
              <a:rPr lang="ko-KR" altLang="en-US" dirty="0"/>
              <a:t>시리얼 연결에서 데이터의 전송을 </a:t>
            </a:r>
            <a:r>
              <a:rPr lang="ko-KR" altLang="en-US" dirty="0" err="1"/>
              <a:t>동기시키는데</a:t>
            </a:r>
            <a:r>
              <a:rPr lang="ko-KR" altLang="en-US" dirty="0"/>
              <a:t> 사용됩니다</a:t>
            </a:r>
            <a:r>
              <a:rPr lang="en-US" altLang="ko-KR" dirty="0"/>
              <a:t>. </a:t>
            </a:r>
            <a:r>
              <a:rPr lang="ko-KR" altLang="en-US" dirty="0"/>
              <a:t>내부에 </a:t>
            </a:r>
            <a:r>
              <a:rPr lang="en-US" altLang="ko-KR" dirty="0"/>
              <a:t>40 k </a:t>
            </a:r>
            <a:r>
              <a:rPr lang="ko-KR" altLang="en-US" dirty="0"/>
              <a:t>옴의 풀 다운 저항이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en-US" altLang="ko-KR" dirty="0"/>
              <a:t>(8) Vcc1 - 2 </a:t>
            </a:r>
            <a:r>
              <a:rPr lang="ko-KR" altLang="en-US" dirty="0"/>
              <a:t>차 전원 핀으로 재 충전 전원을 연결하여 사용합니다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176787672" descr="EMB0000141026d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80928"/>
            <a:ext cx="33528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45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1143000"/>
          </a:xfrm>
        </p:spPr>
        <p:txBody>
          <a:bodyPr/>
          <a:lstStyle/>
          <a:p>
            <a:pPr algn="ctr"/>
            <a:r>
              <a:rPr lang="ko-KR" altLang="en-US" dirty="0" err="1" smtClean="0"/>
              <a:t>부저</a:t>
            </a:r>
            <a:endParaRPr lang="ko-KR" altLang="en-US" dirty="0"/>
          </a:p>
        </p:txBody>
      </p:sp>
      <p:pic>
        <p:nvPicPr>
          <p:cNvPr id="6146" name="Picture 2" descr="https://kocoafab.cc/data/14080502095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135" y="1988840"/>
            <a:ext cx="30243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412776"/>
            <a:ext cx="59766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1) </a:t>
            </a:r>
            <a:r>
              <a:rPr lang="ko-KR" altLang="en-US" b="1" dirty="0" err="1"/>
              <a:t>피에조</a:t>
            </a:r>
            <a:r>
              <a:rPr lang="ko-KR" altLang="en-US" b="1" dirty="0"/>
              <a:t> </a:t>
            </a:r>
            <a:r>
              <a:rPr lang="ko-KR" altLang="en-US" b="1" dirty="0" err="1"/>
              <a:t>부저란</a:t>
            </a:r>
            <a:r>
              <a:rPr lang="ko-KR" altLang="en-US" b="1" dirty="0"/>
              <a:t> 무엇인가</a:t>
            </a:r>
            <a:r>
              <a:rPr lang="en-US" altLang="ko-KR" b="1" dirty="0"/>
              <a:t>?</a:t>
            </a:r>
            <a:r>
              <a:rPr lang="ko-KR" altLang="en-US" dirty="0"/>
              <a:t/>
            </a:r>
            <a:br>
              <a:rPr lang="ko-KR" altLang="en-US" dirty="0"/>
            </a:br>
            <a:r>
              <a:rPr lang="ko-KR" altLang="en-US" dirty="0"/>
              <a:t> </a:t>
            </a:r>
          </a:p>
          <a:p>
            <a:r>
              <a:rPr lang="ko-KR" altLang="en-US" dirty="0" err="1"/>
              <a:t>피에조</a:t>
            </a:r>
            <a:r>
              <a:rPr lang="ko-KR" altLang="en-US" dirty="0"/>
              <a:t> </a:t>
            </a:r>
            <a:r>
              <a:rPr lang="ko-KR" altLang="en-US" dirty="0" err="1"/>
              <a:t>부저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en-US" altLang="ko-KR" dirty="0" err="1"/>
              <a:t>piezo</a:t>
            </a:r>
            <a:r>
              <a:rPr lang="en-US" altLang="ko-KR" dirty="0"/>
              <a:t> buzzer)</a:t>
            </a:r>
            <a:r>
              <a:rPr lang="ko-KR" altLang="en-US" dirty="0"/>
              <a:t>는 </a:t>
            </a:r>
            <a:r>
              <a:rPr lang="ko-KR" altLang="en-US" dirty="0" err="1"/>
              <a:t>피에조</a:t>
            </a:r>
            <a:r>
              <a:rPr lang="ko-KR" altLang="en-US" dirty="0"/>
              <a:t> 효과를 이용하여 소리를 내는 작은 스피커입니다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 err="1"/>
              <a:t>피에조</a:t>
            </a:r>
            <a:r>
              <a:rPr lang="ko-KR" altLang="en-US" dirty="0"/>
              <a:t> 효과란 수정이나 세라믹 같은 결정체의 성질을 이용하는 것으로 압력을 </a:t>
            </a:r>
            <a:r>
              <a:rPr lang="ko-KR" altLang="en-US" dirty="0" err="1"/>
              <a:t>주게되면</a:t>
            </a:r>
            <a:r>
              <a:rPr lang="ko-KR" altLang="en-US" dirty="0"/>
              <a:t> 변형이 일어나면서 표면에 전압이 발생하고</a:t>
            </a:r>
            <a:r>
              <a:rPr lang="en-US" altLang="ko-KR" dirty="0"/>
              <a:t>, </a:t>
            </a:r>
            <a:r>
              <a:rPr lang="ko-KR" altLang="en-US" dirty="0"/>
              <a:t>반대로 전압을 걸어주면 응축</a:t>
            </a:r>
            <a:r>
              <a:rPr lang="en-US" altLang="ko-KR" dirty="0"/>
              <a:t>,</a:t>
            </a:r>
            <a:r>
              <a:rPr lang="ko-KR" altLang="en-US" dirty="0"/>
              <a:t>신장을 하는 현상을 말하며 </a:t>
            </a:r>
            <a:r>
              <a:rPr lang="ko-KR" altLang="en-US" dirty="0" err="1"/>
              <a:t>압전효과라고도</a:t>
            </a:r>
            <a:r>
              <a:rPr lang="ko-KR" altLang="en-US" dirty="0"/>
              <a:t> 합니다</a:t>
            </a:r>
            <a:r>
              <a:rPr lang="en-US" altLang="ko-KR" dirty="0"/>
              <a:t>. </a:t>
            </a:r>
            <a:r>
              <a:rPr lang="ko-KR" altLang="en-US" dirty="0"/>
              <a:t>여기에 얇은 판을 붙여주면 미세한 떨림으로 소리가 나게 됩니다</a:t>
            </a:r>
            <a:r>
              <a:rPr lang="en-US" altLang="ko-KR" dirty="0"/>
              <a:t>.</a:t>
            </a:r>
          </a:p>
          <a:p>
            <a:r>
              <a:rPr lang="ko-KR" altLang="en-US" dirty="0" err="1"/>
              <a:t>피에조</a:t>
            </a:r>
            <a:r>
              <a:rPr lang="ko-KR" altLang="en-US" dirty="0"/>
              <a:t> </a:t>
            </a:r>
            <a:r>
              <a:rPr lang="ko-KR" altLang="en-US" dirty="0" err="1"/>
              <a:t>부저는</a:t>
            </a:r>
            <a:r>
              <a:rPr lang="ko-KR" altLang="en-US" dirty="0"/>
              <a:t> 큰 소리를 내지 못 하는 단점이 있으나</a:t>
            </a:r>
            <a:r>
              <a:rPr lang="en-US" altLang="ko-KR" dirty="0"/>
              <a:t>, </a:t>
            </a:r>
            <a:r>
              <a:rPr lang="ko-KR" altLang="en-US" dirty="0"/>
              <a:t>값이 싸고 단순하며</a:t>
            </a:r>
            <a:r>
              <a:rPr lang="en-US" altLang="ko-KR" dirty="0"/>
              <a:t>, </a:t>
            </a:r>
            <a:r>
              <a:rPr lang="ko-KR" altLang="en-US" dirty="0"/>
              <a:t>주파수 </a:t>
            </a:r>
            <a:r>
              <a:rPr lang="en-US" altLang="ko-KR" dirty="0"/>
              <a:t>2</a:t>
            </a:r>
            <a:r>
              <a:rPr lang="ko-KR" altLang="en-US" dirty="0"/>
              <a:t>만</a:t>
            </a:r>
            <a:r>
              <a:rPr lang="en-US" altLang="ko-KR" dirty="0"/>
              <a:t>Hz </a:t>
            </a:r>
            <a:r>
              <a:rPr lang="ko-KR" altLang="en-US" dirty="0"/>
              <a:t>이상의 초음파를 발생시킬 수 있기 때문에 </a:t>
            </a:r>
            <a:r>
              <a:rPr lang="ko-KR" altLang="en-US" dirty="0" err="1"/>
              <a:t>초음파을</a:t>
            </a:r>
            <a:r>
              <a:rPr lang="ko-KR" altLang="en-US" dirty="0"/>
              <a:t> 활용한 다양한 제품에서 사용됩니다</a:t>
            </a:r>
            <a:r>
              <a:rPr lang="en-US" altLang="ko-KR" dirty="0"/>
              <a:t>.</a:t>
            </a:r>
            <a:br>
              <a:rPr lang="en-US" altLang="ko-KR" dirty="0"/>
            </a:b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540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512511" cy="1143000"/>
          </a:xfrm>
        </p:spPr>
        <p:txBody>
          <a:bodyPr/>
          <a:lstStyle/>
          <a:p>
            <a:pPr algn="ctr"/>
            <a:r>
              <a:rPr lang="ko-KR" altLang="en-US" dirty="0" smtClean="0"/>
              <a:t>전원장치</a:t>
            </a:r>
            <a:endParaRPr lang="ko-KR" altLang="en-US" dirty="0"/>
          </a:p>
        </p:txBody>
      </p:sp>
      <p:pic>
        <p:nvPicPr>
          <p:cNvPr id="7172" name="Picture 4" descr="dc 5v 전원공급장치에 대한 이미지 검색결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770" y="1916832"/>
            <a:ext cx="316835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변압기의 원리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770" y="4256271"/>
            <a:ext cx="222885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811873" y="1916832"/>
            <a:ext cx="4572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effectLst/>
                <a:hlinkClick r:id="rId4"/>
              </a:rPr>
              <a:t>철심</a:t>
            </a:r>
            <a:r>
              <a:rPr lang="ko-KR" altLang="en-US" sz="1600" dirty="0" smtClean="0">
                <a:effectLst/>
              </a:rPr>
              <a:t>의 양쪽에 각각 코일을 감은 후</a:t>
            </a:r>
            <a:r>
              <a:rPr lang="en-US" altLang="ko-KR" sz="1600" dirty="0" smtClean="0">
                <a:effectLst/>
              </a:rPr>
              <a:t>, </a:t>
            </a:r>
            <a:r>
              <a:rPr lang="ko-KR" altLang="en-US" sz="1600" dirty="0" smtClean="0">
                <a:effectLst/>
              </a:rPr>
              <a:t>한쪽에는 전원을 연결하고 다른 한쪽에는 검류계를 연결한다</a:t>
            </a:r>
            <a:r>
              <a:rPr lang="en-US" altLang="ko-KR" sz="1600" dirty="0" smtClean="0">
                <a:effectLst/>
              </a:rPr>
              <a:t>. </a:t>
            </a:r>
            <a:r>
              <a:rPr lang="ko-KR" altLang="en-US" sz="1600" dirty="0" smtClean="0">
                <a:effectLst/>
              </a:rPr>
              <a:t>전원을 연결한 코일에 </a:t>
            </a:r>
            <a:r>
              <a:rPr lang="ko-KR" altLang="en-US" sz="1600" dirty="0" smtClean="0">
                <a:effectLst/>
                <a:hlinkClick r:id="rId5"/>
              </a:rPr>
              <a:t>전류</a:t>
            </a:r>
            <a:r>
              <a:rPr lang="ko-KR" altLang="en-US" sz="1600" dirty="0" smtClean="0">
                <a:effectLst/>
              </a:rPr>
              <a:t>가 흐르면 코일과 </a:t>
            </a:r>
            <a:r>
              <a:rPr lang="ko-KR" altLang="en-US" sz="1600" dirty="0" smtClean="0">
                <a:effectLst/>
                <a:hlinkClick r:id="rId4"/>
              </a:rPr>
              <a:t>철심</a:t>
            </a:r>
            <a:r>
              <a:rPr lang="ko-KR" altLang="en-US" sz="1600" dirty="0" smtClean="0">
                <a:effectLst/>
              </a:rPr>
              <a:t>에 자기장이 형성된다</a:t>
            </a:r>
            <a:r>
              <a:rPr lang="en-US" altLang="ko-KR" sz="1600" dirty="0" smtClean="0">
                <a:effectLst/>
              </a:rPr>
              <a:t>. </a:t>
            </a:r>
            <a:r>
              <a:rPr lang="ko-KR" altLang="en-US" sz="1600" dirty="0" smtClean="0">
                <a:effectLst/>
              </a:rPr>
              <a:t>전원에서 공급되는 </a:t>
            </a:r>
            <a:r>
              <a:rPr lang="ko-KR" altLang="en-US" sz="1600" dirty="0" smtClean="0">
                <a:effectLst/>
                <a:hlinkClick r:id="rId5"/>
              </a:rPr>
              <a:t>전류</a:t>
            </a:r>
            <a:r>
              <a:rPr lang="ko-KR" altLang="en-US" sz="1600" dirty="0" smtClean="0">
                <a:effectLst/>
              </a:rPr>
              <a:t>가 시간에 따라 변한다면 자기장의 크기 또한 같이 변한다</a:t>
            </a:r>
            <a:r>
              <a:rPr lang="en-US" altLang="ko-KR" sz="1600" dirty="0" smtClean="0">
                <a:effectLst/>
              </a:rPr>
              <a:t>. </a:t>
            </a:r>
            <a:r>
              <a:rPr lang="ko-KR" altLang="en-US" sz="1600" dirty="0" smtClean="0">
                <a:effectLst/>
              </a:rPr>
              <a:t>그리고 </a:t>
            </a:r>
            <a:r>
              <a:rPr lang="ko-KR" altLang="en-US" sz="1600" dirty="0" smtClean="0">
                <a:effectLst/>
                <a:hlinkClick r:id="rId4"/>
              </a:rPr>
              <a:t>철심</a:t>
            </a:r>
            <a:r>
              <a:rPr lang="ko-KR" altLang="en-US" sz="1600" dirty="0" smtClean="0">
                <a:effectLst/>
              </a:rPr>
              <a:t>을 통해 자기장이 전달되어 반대편 코일을 통과하는 자기장의 세기도 시간에 따라 변한다</a:t>
            </a:r>
            <a:r>
              <a:rPr lang="en-US" altLang="ko-KR" sz="1600" dirty="0" smtClean="0">
                <a:effectLst/>
              </a:rPr>
              <a:t>. </a:t>
            </a:r>
            <a:r>
              <a:rPr lang="ko-KR" altLang="en-US" sz="1600" dirty="0" smtClean="0">
                <a:effectLst/>
              </a:rPr>
              <a:t>반대편 코일에는 전자기유도로 </a:t>
            </a:r>
            <a:r>
              <a:rPr lang="ko-KR" altLang="en-US" sz="1600" dirty="0" err="1" smtClean="0">
                <a:effectLst/>
              </a:rPr>
              <a:t>유도기전력이</a:t>
            </a:r>
            <a:r>
              <a:rPr lang="ko-KR" altLang="en-US" sz="1600" dirty="0" smtClean="0">
                <a:effectLst/>
              </a:rPr>
              <a:t> 생기고 유도</a:t>
            </a:r>
            <a:r>
              <a:rPr lang="ko-KR" altLang="en-US" sz="1600" dirty="0" smtClean="0">
                <a:effectLst/>
                <a:hlinkClick r:id="rId5"/>
              </a:rPr>
              <a:t>전류</a:t>
            </a:r>
            <a:r>
              <a:rPr lang="ko-KR" altLang="en-US" sz="1600" dirty="0" smtClean="0">
                <a:effectLst/>
              </a:rPr>
              <a:t>가 흘러 검류계의 바늘이 움직인다</a:t>
            </a:r>
            <a:r>
              <a:rPr lang="en-US" altLang="ko-KR" sz="1600" dirty="0" smtClean="0">
                <a:effectLst/>
              </a:rPr>
              <a:t>. </a:t>
            </a:r>
            <a:r>
              <a:rPr lang="ko-KR" altLang="en-US" sz="1600" dirty="0" smtClean="0">
                <a:effectLst/>
              </a:rPr>
              <a:t>만약 </a:t>
            </a:r>
            <a:r>
              <a:rPr lang="ko-KR" altLang="en-US" sz="1600" dirty="0" smtClean="0">
                <a:effectLst/>
                <a:hlinkClick r:id="rId6"/>
              </a:rPr>
              <a:t>교류</a:t>
            </a:r>
            <a:r>
              <a:rPr lang="ko-KR" altLang="en-US" sz="1600" dirty="0" smtClean="0">
                <a:effectLst/>
              </a:rPr>
              <a:t>전원이라면 반대편 코일에도 </a:t>
            </a:r>
            <a:r>
              <a:rPr lang="ko-KR" altLang="en-US" sz="1600" dirty="0" smtClean="0">
                <a:effectLst/>
                <a:hlinkClick r:id="rId6"/>
              </a:rPr>
              <a:t>교류</a:t>
            </a:r>
            <a:r>
              <a:rPr lang="ko-KR" altLang="en-US" sz="1600" dirty="0" smtClean="0">
                <a:effectLst/>
                <a:hlinkClick r:id="rId5"/>
              </a:rPr>
              <a:t>전류</a:t>
            </a:r>
            <a:r>
              <a:rPr lang="ko-KR" altLang="en-US" sz="1600" dirty="0" smtClean="0">
                <a:effectLst/>
              </a:rPr>
              <a:t>가 유도된다</a:t>
            </a:r>
            <a:r>
              <a:rPr lang="en-US" altLang="ko-KR" sz="1600" dirty="0" smtClean="0">
                <a:effectLst/>
              </a:rPr>
              <a:t>.  </a:t>
            </a:r>
          </a:p>
          <a:p>
            <a:endParaRPr lang="en-US" altLang="ko-KR" sz="1600" b="1" dirty="0"/>
          </a:p>
          <a:p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63258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096" y="3140968"/>
            <a:ext cx="47625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95536" y="1456259"/>
            <a:ext cx="8352928" cy="5256584"/>
          </a:xfrm>
        </p:spPr>
        <p:txBody>
          <a:bodyPr/>
          <a:lstStyle/>
          <a:p>
            <a:pPr algn="l"/>
            <a:r>
              <a:rPr lang="ko-KR" altLang="en-US" dirty="0" err="1" smtClean="0"/>
              <a:t>알람의</a:t>
            </a:r>
            <a:r>
              <a:rPr lang="ko-KR" altLang="en-US" dirty="0" smtClean="0"/>
              <a:t> 작동원리</a:t>
            </a:r>
            <a:r>
              <a:rPr lang="en-US" altLang="ko-KR" dirty="0" smtClean="0"/>
              <a:t>:</a:t>
            </a:r>
          </a:p>
          <a:p>
            <a:pPr algn="l"/>
            <a:r>
              <a:rPr lang="ko-KR" altLang="en-US" sz="1400" dirty="0" smtClean="0"/>
              <a:t>디지털시계는 내부의 카운터회로에서 매 </a:t>
            </a:r>
            <a:r>
              <a:rPr lang="en-US" altLang="ko-KR" sz="1400" dirty="0" smtClean="0"/>
              <a:t>1</a:t>
            </a:r>
            <a:r>
              <a:rPr lang="ko-KR" altLang="en-US" sz="1400" dirty="0" err="1" smtClean="0"/>
              <a:t>초마다한번씩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초단위를</a:t>
            </a:r>
            <a:r>
              <a:rPr lang="ko-KR" altLang="en-US" sz="1400" dirty="0" smtClean="0"/>
              <a:t> 올려가면서 </a:t>
            </a:r>
            <a:r>
              <a:rPr lang="en-US" altLang="ko-KR" sz="1400" dirty="0" smtClean="0"/>
              <a:t>60</a:t>
            </a:r>
            <a:r>
              <a:rPr lang="ko-KR" altLang="en-US" sz="1400" dirty="0" err="1" smtClean="0"/>
              <a:t>초가될때</a:t>
            </a:r>
            <a:r>
              <a:rPr lang="ko-KR" altLang="en-US" sz="1400" dirty="0" smtClean="0"/>
              <a:t> 초를 </a:t>
            </a:r>
            <a:r>
              <a:rPr lang="en-US" altLang="ko-KR" sz="1400" dirty="0" smtClean="0"/>
              <a:t>0</a:t>
            </a:r>
            <a:r>
              <a:rPr lang="ko-KR" altLang="en-US" sz="1400" dirty="0" smtClean="0"/>
              <a:t>으로 하고 분을 </a:t>
            </a:r>
            <a:r>
              <a:rPr lang="ko-KR" altLang="en-US" sz="1400" dirty="0" err="1" smtClean="0"/>
              <a:t>하나올리고</a:t>
            </a:r>
            <a:r>
              <a:rPr lang="ko-KR" altLang="en-US" sz="1400" dirty="0" smtClean="0"/>
              <a:t> 분이 </a:t>
            </a:r>
            <a:r>
              <a:rPr lang="en-US" altLang="ko-KR" sz="1400" dirty="0" smtClean="0"/>
              <a:t>60</a:t>
            </a:r>
            <a:r>
              <a:rPr lang="ko-KR" altLang="en-US" sz="1400" dirty="0" smtClean="0"/>
              <a:t>분이 되면  분을 </a:t>
            </a:r>
            <a:r>
              <a:rPr lang="en-US" altLang="ko-KR" sz="1400" dirty="0" smtClean="0"/>
              <a:t>0</a:t>
            </a:r>
            <a:r>
              <a:rPr lang="ko-KR" altLang="en-US" sz="1400" dirty="0" err="1" smtClean="0"/>
              <a:t>으로하고</a:t>
            </a:r>
            <a:r>
              <a:rPr lang="ko-KR" altLang="en-US" sz="1400" dirty="0" smtClean="0"/>
              <a:t> 시간카운터를 올리게 또 </a:t>
            </a:r>
            <a:r>
              <a:rPr lang="en-US" altLang="ko-KR" sz="1400" dirty="0" smtClean="0"/>
              <a:t>12</a:t>
            </a:r>
            <a:r>
              <a:rPr lang="ko-KR" altLang="en-US" sz="1400" dirty="0" smtClean="0"/>
              <a:t>시간씩 카운트하여 오전 오후를 표시하게 되어있습니다</a:t>
            </a:r>
            <a:r>
              <a:rPr lang="en-US" altLang="ko-KR" sz="1400" dirty="0" smtClean="0"/>
              <a:t>.</a:t>
            </a:r>
          </a:p>
          <a:p>
            <a:pPr algn="l"/>
            <a:r>
              <a:rPr lang="ko-KR" altLang="en-US" sz="1400" dirty="0" err="1" smtClean="0"/>
              <a:t>이떄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알람시간은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사용자에의해</a:t>
            </a:r>
            <a:r>
              <a:rPr lang="ko-KR" altLang="en-US" sz="1400" dirty="0" smtClean="0"/>
              <a:t> 시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분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초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오전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오후 가 정해지면 내부회로에서 현재시간 카운터와 </a:t>
            </a:r>
            <a:r>
              <a:rPr lang="ko-KR" altLang="en-US" sz="1400" dirty="0" err="1" smtClean="0"/>
              <a:t>알람시간</a:t>
            </a:r>
            <a:r>
              <a:rPr lang="ko-KR" altLang="en-US" sz="1400" dirty="0" smtClean="0"/>
              <a:t> 상태를 비교하게 </a:t>
            </a:r>
            <a:r>
              <a:rPr lang="ko-KR" altLang="en-US" sz="1400" dirty="0" err="1" smtClean="0"/>
              <a:t>되있습니다</a:t>
            </a:r>
            <a:r>
              <a:rPr lang="en-US" altLang="ko-KR" sz="1400" dirty="0" smtClean="0"/>
              <a:t>. </a:t>
            </a:r>
          </a:p>
          <a:p>
            <a:pPr algn="l"/>
            <a:r>
              <a:rPr lang="ko-KR" altLang="en-US" sz="1400" dirty="0" smtClean="0"/>
              <a:t>하루에 한번은 </a:t>
            </a:r>
            <a:r>
              <a:rPr lang="ko-KR" altLang="en-US" sz="1400" dirty="0" err="1" smtClean="0"/>
              <a:t>알람시간에</a:t>
            </a:r>
            <a:r>
              <a:rPr lang="ko-KR" altLang="en-US" sz="1400" dirty="0" smtClean="0"/>
              <a:t> 현재시간이 일치하게 되고 이때 </a:t>
            </a:r>
            <a:r>
              <a:rPr lang="ko-KR" altLang="en-US" sz="1400" dirty="0" err="1" smtClean="0"/>
              <a:t>부저나</a:t>
            </a:r>
            <a:r>
              <a:rPr lang="ko-KR" altLang="en-US" sz="1400" dirty="0" smtClean="0"/>
              <a:t> 멜로디를 울리게 되어있습니다</a:t>
            </a:r>
            <a:r>
              <a:rPr lang="en-US" altLang="ko-KR" sz="1400" dirty="0" smtClean="0"/>
              <a:t>.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992888" cy="936104"/>
          </a:xfrm>
        </p:spPr>
        <p:txBody>
          <a:bodyPr/>
          <a:lstStyle/>
          <a:p>
            <a:pPr algn="ctr"/>
            <a:r>
              <a:rPr lang="ko-KR" altLang="en-US" dirty="0" err="1" smtClean="0"/>
              <a:t>알람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449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1475656" y="14000"/>
            <a:ext cx="6336704" cy="361180"/>
          </a:xfrm>
          <a:prstGeom prst="homePlate">
            <a:avLst>
              <a:gd name="adj" fmla="val 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 anchor="ctr">
            <a:prstTxWarp prst="textNoShape">
              <a:avLst/>
            </a:prstTxWarp>
          </a:bodyPr>
          <a:lstStyle/>
          <a:p>
            <a:pPr lvl="0" algn="ctr" latinLnBrk="1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kern="12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Main Controllor </a:t>
            </a:r>
            <a:endParaRPr sz="1400" b="1" kern="12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grpSp>
        <p:nvGrpSpPr>
          <p:cNvPr id="4" name="slide3_group1"/>
          <p:cNvGrpSpPr>
            <a:grpSpLocks/>
          </p:cNvGrpSpPr>
          <p:nvPr/>
        </p:nvGrpSpPr>
        <p:grpSpPr>
          <a:xfrm>
            <a:off x="1475656" y="521296"/>
            <a:ext cx="6343718" cy="6336704"/>
            <a:chOff x="1475656" y="521296"/>
            <a:chExt cx="6343718" cy="633670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" name="slide3_shape2"/>
            <p:cNvSpPr/>
            <p:nvPr/>
          </p:nvSpPr>
          <p:spPr>
            <a:xfrm>
              <a:off x="3923978" y="521296"/>
              <a:ext cx="1295400" cy="6336704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endParaRPr sz="1200" kern="120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" name="slide3_shape3"/>
            <p:cNvSpPr/>
            <p:nvPr/>
          </p:nvSpPr>
          <p:spPr>
            <a:xfrm>
              <a:off x="5820335" y="5031349"/>
              <a:ext cx="1999039" cy="413505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err="1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부저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 err="1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알람용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소리출력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" name="slide3_shape4"/>
            <p:cNvSpPr/>
            <p:nvPr/>
          </p:nvSpPr>
          <p:spPr>
            <a:xfrm>
              <a:off x="3923035" y="748413"/>
              <a:ext cx="1293812" cy="293685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ctr" latinLnBrk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ko-KR" sz="1200" kern="1200">
                  <a:solidFill>
                    <a:schemeClr val="tx1"/>
                  </a:solidFill>
                  <a:latin typeface="HY헤드라인M"/>
                  <a:ea typeface="HY헤드라인M"/>
                  <a:cs typeface="+mn-cs"/>
                </a:rPr>
                <a:t>MPU B/D</a:t>
              </a:r>
            </a:p>
          </p:txBody>
        </p:sp>
        <p:sp>
          <p:nvSpPr>
            <p:cNvPr id="8" name="slide3_shape5"/>
            <p:cNvSpPr/>
            <p:nvPr/>
          </p:nvSpPr>
          <p:spPr>
            <a:xfrm>
              <a:off x="4211067" y="1130589"/>
              <a:ext cx="720080" cy="915624"/>
            </a:xfrm>
            <a:prstGeom prst="can">
              <a:avLst>
                <a:gd name="adj" fmla="val 37466"/>
              </a:avLst>
            </a:prstGeom>
            <a:grpFill/>
            <a:ln w="9525">
              <a:solidFill>
                <a:srgbClr val="00B0F0"/>
              </a:solidFill>
              <a:rou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Atmega</a:t>
              </a:r>
              <a:endParaRPr sz="1200" kern="120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128</a:t>
              </a:r>
            </a:p>
          </p:txBody>
        </p:sp>
        <p:sp>
          <p:nvSpPr>
            <p:cNvPr id="9" name="slide3_shape6"/>
            <p:cNvSpPr/>
            <p:nvPr/>
          </p:nvSpPr>
          <p:spPr>
            <a:xfrm>
              <a:off x="5796186" y="521297"/>
              <a:ext cx="2016397" cy="458073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디스플레이 </a:t>
              </a:r>
              <a:r>
                <a:rPr lang="en-US" altLang="ko-KR" sz="1200" dirty="0">
                  <a:latin typeface="HY견고딕"/>
                  <a:ea typeface="HY견고딕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년도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dirty="0">
                  <a:latin typeface="HY견고딕"/>
                  <a:ea typeface="HY견고딕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" name="slide3_shape8"/>
            <p:cNvSpPr/>
            <p:nvPr/>
          </p:nvSpPr>
          <p:spPr>
            <a:xfrm>
              <a:off x="1475656" y="1042098"/>
              <a:ext cx="1871786" cy="1388791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1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오전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/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오후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</a:t>
              </a:r>
              <a:r>
                <a:rPr lang="ko-KR" altLang="en-US" sz="1200" dirty="0">
                  <a:latin typeface="HY견고딕"/>
                  <a:ea typeface="HY견고딕"/>
                </a:rPr>
                <a:t>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2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시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3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분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4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초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</a:t>
              </a:r>
              <a:r>
                <a:rPr lang="ko-KR" altLang="en-US" sz="1200" dirty="0">
                  <a:latin typeface="HY견고딕"/>
                  <a:ea typeface="HY견고딕"/>
                </a:rPr>
                <a:t>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5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 err="1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알람셋팅</a:t>
              </a:r>
              <a:endParaRPr lang="en-US" altLang="ko-KR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버튼</a:t>
              </a:r>
              <a:r>
                <a:rPr lang="en-US" altLang="ko-KR" sz="1200" dirty="0" smtClean="0">
                  <a:latin typeface="HY견고딕"/>
                  <a:ea typeface="HY견고딕"/>
                </a:rPr>
                <a:t>6:</a:t>
              </a:r>
              <a:r>
                <a:rPr lang="ko-KR" altLang="en-US" sz="1200" dirty="0" smtClean="0">
                  <a:latin typeface="HY견고딕"/>
                  <a:ea typeface="HY견고딕"/>
                </a:rPr>
                <a:t>초기</a:t>
              </a:r>
              <a:r>
                <a:rPr lang="ko-KR" altLang="en-US" sz="1200" dirty="0">
                  <a:latin typeface="HY견고딕"/>
                  <a:ea typeface="HY견고딕"/>
                </a:rPr>
                <a:t>화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slide3_shape9"/>
            <p:cNvSpPr/>
            <p:nvPr/>
          </p:nvSpPr>
          <p:spPr>
            <a:xfrm rot="5400000">
              <a:off x="3482086" y="463469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13" name="slide3_shape10"/>
            <p:cNvSpPr/>
            <p:nvPr/>
          </p:nvSpPr>
          <p:spPr>
            <a:xfrm rot="5400000">
              <a:off x="3482036" y="4280760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14" name="slide3_shape11"/>
            <p:cNvSpPr/>
            <p:nvPr/>
          </p:nvSpPr>
          <p:spPr>
            <a:xfrm>
              <a:off x="1475656" y="4262241"/>
              <a:ext cx="1872208" cy="686113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전원</a:t>
              </a:r>
            </a:p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DC   5V</a:t>
              </a:r>
              <a:endParaRPr sz="1200" kern="120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slide3_shape12"/>
            <p:cNvSpPr/>
            <p:nvPr/>
          </p:nvSpPr>
          <p:spPr>
            <a:xfrm rot="5400000">
              <a:off x="5354294" y="463469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16" name="slide3_shape13"/>
            <p:cNvSpPr/>
            <p:nvPr/>
          </p:nvSpPr>
          <p:spPr>
            <a:xfrm>
              <a:off x="1475706" y="2887068"/>
              <a:ext cx="1872208" cy="611581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Real Time Clock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DS1302</a:t>
              </a:r>
              <a:endParaRPr lang="en-US" altLang="ko-KR"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7" name="slide3_shape14"/>
            <p:cNvSpPr/>
            <p:nvPr/>
          </p:nvSpPr>
          <p:spPr>
            <a:xfrm rot="5400000">
              <a:off x="3483673" y="1393986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18" name="slide3_shape15"/>
            <p:cNvSpPr/>
            <p:nvPr/>
          </p:nvSpPr>
          <p:spPr>
            <a:xfrm>
              <a:off x="1476128" y="521769"/>
              <a:ext cx="1871786" cy="458074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전류센서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9" name="slide3_shape16"/>
            <p:cNvSpPr/>
            <p:nvPr/>
          </p:nvSpPr>
          <p:spPr>
            <a:xfrm>
              <a:off x="5802977" y="1011654"/>
              <a:ext cx="2016397" cy="458073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디스플레이 </a:t>
              </a:r>
              <a:r>
                <a:rPr lang="en-US" altLang="ko-KR" sz="1200" dirty="0">
                  <a:latin typeface="HY견고딕"/>
                  <a:ea typeface="HY견고딕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월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dirty="0">
                  <a:latin typeface="HY견고딕"/>
                  <a:ea typeface="HY견고딕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slide3_shape17"/>
            <p:cNvSpPr/>
            <p:nvPr/>
          </p:nvSpPr>
          <p:spPr>
            <a:xfrm rot="5400000">
              <a:off x="5354294" y="997890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21" name="slide3_shape18"/>
            <p:cNvSpPr/>
            <p:nvPr/>
          </p:nvSpPr>
          <p:spPr>
            <a:xfrm>
              <a:off x="5796186" y="1590138"/>
              <a:ext cx="2016397" cy="458073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디스플레이 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일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slide3_shape19"/>
            <p:cNvSpPr/>
            <p:nvPr/>
          </p:nvSpPr>
          <p:spPr>
            <a:xfrm rot="5400000">
              <a:off x="5354294" y="1532311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23" name="slide3_shape20"/>
            <p:cNvSpPr/>
            <p:nvPr/>
          </p:nvSpPr>
          <p:spPr>
            <a:xfrm>
              <a:off x="5796186" y="2124558"/>
              <a:ext cx="2016397" cy="458073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디스플레이 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요일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4" name="slide3_shape21"/>
            <p:cNvSpPr/>
            <p:nvPr/>
          </p:nvSpPr>
          <p:spPr>
            <a:xfrm rot="5400000">
              <a:off x="5354294" y="1990386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25" name="slide3_shape22"/>
            <p:cNvSpPr/>
            <p:nvPr/>
          </p:nvSpPr>
          <p:spPr>
            <a:xfrm>
              <a:off x="5796186" y="2658979"/>
              <a:ext cx="2016397" cy="458073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marL="0" algn="ctr">
                <a:lnSpc>
                  <a:spcPct val="100000"/>
                </a:lnSpc>
                <a:buNone/>
              </a:pPr>
              <a:r>
                <a:rPr lang="ko-KR" altLang="en-US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디스플레이 </a:t>
              </a:r>
              <a:r>
                <a:rPr lang="en-US" altLang="ko-KR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(</a:t>
              </a:r>
              <a:r>
                <a:rPr lang="ko-KR" altLang="ko-KR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시간</a:t>
              </a:r>
              <a:r>
                <a:rPr lang="en-US" altLang="ko-KR" sz="1200" dirty="0">
                  <a:solidFill>
                    <a:schemeClr val="tx1">
                      <a:alpha val="100000"/>
                    </a:schemeClr>
                  </a:solidFill>
                  <a:latin typeface="HY견고딕"/>
                </a:rPr>
                <a:t>`</a:t>
              </a:r>
              <a:r>
                <a:rPr lang="ko-KR" altLang="ko-KR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표시</a:t>
              </a:r>
              <a:r>
                <a:rPr lang="en-US" altLang="ko-KR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)</a:t>
              </a:r>
              <a:endParaRPr lang="ko-KR" altLang="ko-KR" sz="1200" dirty="0">
                <a:solidFill>
                  <a:schemeClr val="tx1">
                    <a:alpha val="100000"/>
                  </a:schemeClr>
                </a:solidFill>
                <a:ea typeface="HY견고딕"/>
              </a:endParaRPr>
            </a:p>
          </p:txBody>
        </p:sp>
        <p:sp>
          <p:nvSpPr>
            <p:cNvPr id="26" name="slide3_shape23"/>
            <p:cNvSpPr/>
            <p:nvPr/>
          </p:nvSpPr>
          <p:spPr>
            <a:xfrm rot="5400000">
              <a:off x="5354294" y="2524806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27" name="slide3_shape24"/>
            <p:cNvSpPr/>
            <p:nvPr/>
          </p:nvSpPr>
          <p:spPr>
            <a:xfrm>
              <a:off x="5794747" y="4324969"/>
              <a:ext cx="2007269" cy="474326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디스플레이 </a:t>
              </a:r>
              <a:r>
                <a:rPr lang="en-US" altLang="ko-KR" sz="1200" dirty="0" smtClean="0">
                  <a:latin typeface="HY견고딕"/>
                  <a:ea typeface="HY견고딕"/>
                </a:rPr>
                <a:t>(AM/PM)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8" name="slide3_shape25"/>
            <p:cNvSpPr/>
            <p:nvPr/>
          </p:nvSpPr>
          <p:spPr>
            <a:xfrm rot="5400000">
              <a:off x="5354244" y="4280760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29" name="slide3_shape26"/>
            <p:cNvSpPr/>
            <p:nvPr/>
          </p:nvSpPr>
          <p:spPr>
            <a:xfrm rot="5400000">
              <a:off x="5354294" y="4967873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0" name="slide3_shape27"/>
            <p:cNvSpPr/>
            <p:nvPr/>
          </p:nvSpPr>
          <p:spPr>
            <a:xfrm rot="5400000">
              <a:off x="5354294" y="3059227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1" name="slide3_shape28"/>
            <p:cNvSpPr/>
            <p:nvPr/>
          </p:nvSpPr>
          <p:spPr>
            <a:xfrm>
              <a:off x="5796186" y="3727820"/>
              <a:ext cx="2016397" cy="548985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디스플레이</a:t>
              </a:r>
              <a:r>
                <a:rPr lang="en-US" altLang="ko-KR" sz="1200" dirty="0">
                  <a:latin typeface="HY견고딕"/>
                  <a:ea typeface="HY견고딕"/>
                </a:rPr>
                <a:t> </a:t>
              </a:r>
              <a:r>
                <a:rPr lang="en-US" altLang="ko-KR" sz="1200" dirty="0" smtClean="0">
                  <a:latin typeface="HY견고딕"/>
                  <a:ea typeface="HY견고딕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초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slide3_shape29"/>
            <p:cNvSpPr/>
            <p:nvPr/>
          </p:nvSpPr>
          <p:spPr>
            <a:xfrm rot="5400000">
              <a:off x="5354294" y="3593648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3" name="slide3_shape30"/>
            <p:cNvSpPr/>
            <p:nvPr/>
          </p:nvSpPr>
          <p:spPr>
            <a:xfrm>
              <a:off x="3347914" y="2888016"/>
              <a:ext cx="576262" cy="381729"/>
            </a:xfrm>
            <a:prstGeom prst="leftRightArrow">
              <a:avLst>
                <a:gd name="adj1" fmla="val 50000"/>
                <a:gd name="adj2" fmla="val  26691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4" name="slide3_shape31"/>
            <p:cNvSpPr/>
            <p:nvPr/>
          </p:nvSpPr>
          <p:spPr>
            <a:xfrm>
              <a:off x="1475656" y="5178391"/>
              <a:ext cx="1872208" cy="458073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err="1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밧데리</a:t>
              </a:r>
              <a:r>
                <a:rPr lang="en-US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충전회로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5" name="slide3_shape32"/>
            <p:cNvSpPr/>
            <p:nvPr/>
          </p:nvSpPr>
          <p:spPr>
            <a:xfrm rot="16200000">
              <a:off x="3482509" y="5120091"/>
              <a:ext cx="305383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6" name="slide3_shape33"/>
            <p:cNvSpPr/>
            <p:nvPr/>
          </p:nvSpPr>
          <p:spPr>
            <a:xfrm rot="5400000">
              <a:off x="2261236" y="4883855"/>
              <a:ext cx="229038" cy="360040"/>
            </a:xfrm>
            <a:prstGeom prst="leftRightArrow">
              <a:avLst>
                <a:gd name="adj1" fmla="val 50000"/>
                <a:gd name="adj2" fmla="val  26691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7" name="slide3_shape34"/>
            <p:cNvSpPr/>
            <p:nvPr/>
          </p:nvSpPr>
          <p:spPr>
            <a:xfrm rot="5400000">
              <a:off x="3482036" y="3593648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38" name="slide3_shape35"/>
            <p:cNvSpPr/>
            <p:nvPr/>
          </p:nvSpPr>
          <p:spPr>
            <a:xfrm>
              <a:off x="1475656" y="3651475"/>
              <a:ext cx="1871786" cy="458074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아답터</a:t>
              </a:r>
              <a:r>
                <a:rPr lang="en-US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전원</a:t>
              </a:r>
              <a:r>
                <a:rPr lang="en-US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en-US" altLang="ko-KR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IN</a:t>
              </a:r>
              <a:endParaRPr sz="1200" kern="120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9" name="slide3_shape36"/>
            <p:cNvSpPr/>
            <p:nvPr/>
          </p:nvSpPr>
          <p:spPr>
            <a:xfrm rot="5400000">
              <a:off x="2261236" y="3967704"/>
              <a:ext cx="229038" cy="360040"/>
            </a:xfrm>
            <a:prstGeom prst="leftRightArrow">
              <a:avLst>
                <a:gd name="adj1" fmla="val 50000"/>
                <a:gd name="adj2" fmla="val  26691"/>
              </a:avLst>
            </a:prstGeom>
            <a:grpFill/>
            <a:ln w="9525">
              <a:solidFill>
                <a:srgbClr val="00B0F0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</p:grpSp>
      <p:sp>
        <p:nvSpPr>
          <p:cNvPr id="40" name="slide3_shape37"/>
          <p:cNvSpPr/>
          <p:nvPr/>
        </p:nvSpPr>
        <p:spPr>
          <a:xfrm>
            <a:off x="5795963" y="3212083"/>
            <a:ext cx="2016397" cy="43204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rgbClr val="00B0F0"/>
            </a:solidFill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디스플레이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분</a:t>
            </a:r>
            <a:r>
              <a:rPr lang="en-US" altLang="en-US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표시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)</a:t>
            </a:r>
            <a:endParaRPr sz="1200" kern="12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1" name="slide3_shape31"/>
          <p:cNvSpPr/>
          <p:nvPr/>
        </p:nvSpPr>
        <p:spPr>
          <a:xfrm>
            <a:off x="1477292" y="5788864"/>
            <a:ext cx="1872208" cy="45807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rgbClr val="00B0F0"/>
            </a:solidFill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1200" kern="1200" dirty="0" err="1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부저</a:t>
            </a:r>
            <a:endParaRPr sz="1200" kern="12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2" name="slide3_shape32"/>
          <p:cNvSpPr/>
          <p:nvPr/>
        </p:nvSpPr>
        <p:spPr>
          <a:xfrm rot="5400000">
            <a:off x="3482509" y="5730562"/>
            <a:ext cx="305383" cy="574675"/>
          </a:xfrm>
          <a:prstGeom prst="upArrow">
            <a:avLst>
              <a:gd name="adj1" fmla="val 50000"/>
              <a:gd name="adj2" fmla="val  49725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6"/>
            </a:solidFill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l" latinLnBrk="1">
              <a:spcBef>
                <a:spcPct val="0"/>
              </a:spcBef>
              <a:spcAft>
                <a:spcPct val="0"/>
              </a:spcAft>
            </a:pPr>
            <a:endParaRPr kern="1200">
              <a:solidFill>
                <a:schemeClr val="tx1"/>
              </a:solidFill>
              <a:latin typeface="굴림"/>
              <a:ea typeface="굴림"/>
              <a:cs typeface="+mn-cs"/>
            </a:endParaRPr>
          </a:p>
        </p:txBody>
      </p:sp>
      <p:grpSp>
        <p:nvGrpSpPr>
          <p:cNvPr id="43" name="slide3_group1"/>
          <p:cNvGrpSpPr>
            <a:grpSpLocks/>
          </p:cNvGrpSpPr>
          <p:nvPr/>
        </p:nvGrpSpPr>
        <p:grpSpPr>
          <a:xfrm>
            <a:off x="1480783" y="521294"/>
            <a:ext cx="6343718" cy="6336704"/>
            <a:chOff x="1475656" y="521296"/>
            <a:chExt cx="6343718" cy="633670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4" name="slide3_shape2"/>
            <p:cNvSpPr/>
            <p:nvPr/>
          </p:nvSpPr>
          <p:spPr>
            <a:xfrm>
              <a:off x="3923978" y="521296"/>
              <a:ext cx="1295400" cy="6336704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endParaRPr sz="1200" kern="120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5" name="slide3_shape3"/>
            <p:cNvSpPr/>
            <p:nvPr/>
          </p:nvSpPr>
          <p:spPr>
            <a:xfrm>
              <a:off x="5820335" y="5031349"/>
              <a:ext cx="1999039" cy="41350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err="1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부저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 err="1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알람용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소리출력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6" name="slide3_shape4"/>
            <p:cNvSpPr/>
            <p:nvPr/>
          </p:nvSpPr>
          <p:spPr>
            <a:xfrm>
              <a:off x="3923035" y="748413"/>
              <a:ext cx="1293812" cy="29368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ctr" latinLnBrk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ko-KR" sz="1200" kern="1200">
                  <a:solidFill>
                    <a:schemeClr val="tx1"/>
                  </a:solidFill>
                  <a:latin typeface="HY헤드라인M"/>
                  <a:ea typeface="HY헤드라인M"/>
                  <a:cs typeface="+mn-cs"/>
                </a:rPr>
                <a:t>MPU B/D</a:t>
              </a:r>
            </a:p>
          </p:txBody>
        </p:sp>
        <p:sp>
          <p:nvSpPr>
            <p:cNvPr id="47" name="slide3_shape5"/>
            <p:cNvSpPr/>
            <p:nvPr/>
          </p:nvSpPr>
          <p:spPr>
            <a:xfrm>
              <a:off x="4211067" y="1130589"/>
              <a:ext cx="720080" cy="915624"/>
            </a:xfrm>
            <a:prstGeom prst="can">
              <a:avLst>
                <a:gd name="adj" fmla="val 37466"/>
              </a:avLst>
            </a:prstGeom>
            <a:grpFill/>
            <a:ln w="9525">
              <a:solidFill>
                <a:schemeClr val="accent6"/>
              </a:solidFill>
              <a:rou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Atmega</a:t>
              </a:r>
              <a:endParaRPr sz="1200" kern="120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128</a:t>
              </a:r>
            </a:p>
          </p:txBody>
        </p:sp>
        <p:sp>
          <p:nvSpPr>
            <p:cNvPr id="48" name="slide3_shape6"/>
            <p:cNvSpPr/>
            <p:nvPr/>
          </p:nvSpPr>
          <p:spPr>
            <a:xfrm>
              <a:off x="5796186" y="521297"/>
              <a:ext cx="2016397" cy="458073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디스플레이 </a:t>
              </a:r>
              <a:r>
                <a:rPr lang="en-US" altLang="ko-KR" sz="1200" dirty="0">
                  <a:latin typeface="HY견고딕"/>
                  <a:ea typeface="HY견고딕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년도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dirty="0">
                  <a:latin typeface="HY견고딕"/>
                  <a:ea typeface="HY견고딕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9" name="slide3_shape8"/>
            <p:cNvSpPr/>
            <p:nvPr/>
          </p:nvSpPr>
          <p:spPr>
            <a:xfrm>
              <a:off x="1475656" y="1042098"/>
              <a:ext cx="1871786" cy="1388791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1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오전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/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오후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</a:t>
              </a:r>
              <a:r>
                <a:rPr lang="ko-KR" altLang="en-US" sz="1200" dirty="0">
                  <a:latin typeface="HY견고딕"/>
                  <a:ea typeface="HY견고딕"/>
                </a:rPr>
                <a:t>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2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시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3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분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4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초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</a:t>
              </a:r>
              <a:r>
                <a:rPr lang="ko-KR" altLang="en-US" sz="1200" dirty="0">
                  <a:latin typeface="HY견고딕"/>
                  <a:ea typeface="HY견고딕"/>
                </a:rPr>
                <a:t>튼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5</a:t>
              </a: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:</a:t>
              </a:r>
              <a:r>
                <a:rPr lang="ko-KR" altLang="en-US" sz="1200" kern="1200" dirty="0" err="1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알람셋팅</a:t>
              </a:r>
              <a:endParaRPr lang="en-US" altLang="ko-KR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버튼</a:t>
              </a:r>
              <a:r>
                <a:rPr lang="en-US" altLang="ko-KR" sz="1200" dirty="0" smtClean="0">
                  <a:latin typeface="HY견고딕"/>
                  <a:ea typeface="HY견고딕"/>
                </a:rPr>
                <a:t>6:</a:t>
              </a:r>
              <a:r>
                <a:rPr lang="ko-KR" altLang="en-US" sz="1200" dirty="0" smtClean="0">
                  <a:latin typeface="HY견고딕"/>
                  <a:ea typeface="HY견고딕"/>
                </a:rPr>
                <a:t>초기</a:t>
              </a:r>
              <a:r>
                <a:rPr lang="ko-KR" altLang="en-US" sz="1200" dirty="0">
                  <a:latin typeface="HY견고딕"/>
                  <a:ea typeface="HY견고딕"/>
                </a:rPr>
                <a:t>화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0" name="slide3_shape9"/>
            <p:cNvSpPr/>
            <p:nvPr/>
          </p:nvSpPr>
          <p:spPr>
            <a:xfrm rot="5400000">
              <a:off x="3482086" y="463469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51" name="slide3_shape10"/>
            <p:cNvSpPr/>
            <p:nvPr/>
          </p:nvSpPr>
          <p:spPr>
            <a:xfrm rot="5400000">
              <a:off x="3482036" y="4280760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52" name="slide3_shape11"/>
            <p:cNvSpPr/>
            <p:nvPr/>
          </p:nvSpPr>
          <p:spPr>
            <a:xfrm>
              <a:off x="1475656" y="4262241"/>
              <a:ext cx="1872208" cy="686113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전원</a:t>
              </a:r>
            </a:p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DC   5V</a:t>
              </a:r>
              <a:endParaRPr sz="1200" kern="120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3" name="slide3_shape12"/>
            <p:cNvSpPr/>
            <p:nvPr/>
          </p:nvSpPr>
          <p:spPr>
            <a:xfrm rot="5400000">
              <a:off x="5354294" y="463469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54" name="slide3_shape13"/>
            <p:cNvSpPr/>
            <p:nvPr/>
          </p:nvSpPr>
          <p:spPr>
            <a:xfrm>
              <a:off x="1475706" y="2887068"/>
              <a:ext cx="1872208" cy="611581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Real Time Clock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DS1302</a:t>
              </a:r>
              <a:endParaRPr lang="en-US" altLang="ko-KR"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5" name="slide3_shape14"/>
            <p:cNvSpPr/>
            <p:nvPr/>
          </p:nvSpPr>
          <p:spPr>
            <a:xfrm rot="5400000">
              <a:off x="3483673" y="1393986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56" name="slide3_shape15"/>
            <p:cNvSpPr/>
            <p:nvPr/>
          </p:nvSpPr>
          <p:spPr>
            <a:xfrm>
              <a:off x="1476128" y="521769"/>
              <a:ext cx="1871786" cy="458074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전류센서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7" name="slide3_shape16"/>
            <p:cNvSpPr/>
            <p:nvPr/>
          </p:nvSpPr>
          <p:spPr>
            <a:xfrm>
              <a:off x="5802977" y="1011654"/>
              <a:ext cx="2016397" cy="458073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디스플레이 </a:t>
              </a:r>
              <a:r>
                <a:rPr lang="en-US" altLang="ko-KR" sz="1200" dirty="0">
                  <a:latin typeface="HY견고딕"/>
                  <a:ea typeface="HY견고딕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월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dirty="0">
                  <a:latin typeface="HY견고딕"/>
                  <a:ea typeface="HY견고딕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slide3_shape17"/>
            <p:cNvSpPr/>
            <p:nvPr/>
          </p:nvSpPr>
          <p:spPr>
            <a:xfrm rot="5400000">
              <a:off x="5354294" y="997890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59" name="slide3_shape18"/>
            <p:cNvSpPr/>
            <p:nvPr/>
          </p:nvSpPr>
          <p:spPr>
            <a:xfrm>
              <a:off x="5796186" y="1590138"/>
              <a:ext cx="2016397" cy="458073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디스플레이 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일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0" name="slide3_shape19"/>
            <p:cNvSpPr/>
            <p:nvPr/>
          </p:nvSpPr>
          <p:spPr>
            <a:xfrm rot="5400000">
              <a:off x="5354294" y="1532311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61" name="slide3_shape20"/>
            <p:cNvSpPr/>
            <p:nvPr/>
          </p:nvSpPr>
          <p:spPr>
            <a:xfrm>
              <a:off x="5796186" y="2124558"/>
              <a:ext cx="2016397" cy="458073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디스플레이 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요일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2" name="slide3_shape21"/>
            <p:cNvSpPr/>
            <p:nvPr/>
          </p:nvSpPr>
          <p:spPr>
            <a:xfrm rot="5400000">
              <a:off x="5354294" y="1990386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63" name="slide3_shape22"/>
            <p:cNvSpPr/>
            <p:nvPr/>
          </p:nvSpPr>
          <p:spPr>
            <a:xfrm>
              <a:off x="5796186" y="2658979"/>
              <a:ext cx="2016397" cy="458073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marL="0" algn="ctr">
                <a:lnSpc>
                  <a:spcPct val="100000"/>
                </a:lnSpc>
                <a:buNone/>
              </a:pPr>
              <a:r>
                <a:rPr lang="ko-KR" altLang="en-US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디스플레이 </a:t>
              </a:r>
              <a:r>
                <a:rPr lang="en-US" altLang="ko-KR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(</a:t>
              </a:r>
              <a:r>
                <a:rPr lang="ko-KR" altLang="ko-KR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시간</a:t>
              </a:r>
              <a:r>
                <a:rPr lang="en-US" altLang="ko-KR" sz="1200" dirty="0">
                  <a:solidFill>
                    <a:schemeClr val="tx1">
                      <a:alpha val="100000"/>
                    </a:schemeClr>
                  </a:solidFill>
                  <a:latin typeface="HY견고딕"/>
                </a:rPr>
                <a:t>`</a:t>
              </a:r>
              <a:r>
                <a:rPr lang="ko-KR" altLang="ko-KR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표시</a:t>
              </a:r>
              <a:r>
                <a:rPr lang="en-US" altLang="ko-KR" sz="1200" dirty="0" smtClean="0">
                  <a:solidFill>
                    <a:schemeClr val="tx1">
                      <a:alpha val="100000"/>
                    </a:schemeClr>
                  </a:solidFill>
                  <a:ea typeface="HY견고딕"/>
                </a:rPr>
                <a:t>)</a:t>
              </a:r>
              <a:endParaRPr lang="ko-KR" altLang="ko-KR" sz="1200" dirty="0">
                <a:solidFill>
                  <a:schemeClr val="tx1">
                    <a:alpha val="100000"/>
                  </a:schemeClr>
                </a:solidFill>
                <a:ea typeface="HY견고딕"/>
              </a:endParaRPr>
            </a:p>
          </p:txBody>
        </p:sp>
        <p:sp>
          <p:nvSpPr>
            <p:cNvPr id="64" name="slide3_shape23"/>
            <p:cNvSpPr/>
            <p:nvPr/>
          </p:nvSpPr>
          <p:spPr>
            <a:xfrm rot="5400000">
              <a:off x="5354294" y="2524806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65" name="slide3_shape24"/>
            <p:cNvSpPr/>
            <p:nvPr/>
          </p:nvSpPr>
          <p:spPr>
            <a:xfrm>
              <a:off x="5794747" y="4324969"/>
              <a:ext cx="2007269" cy="474326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디스플레이 </a:t>
              </a:r>
              <a:r>
                <a:rPr lang="en-US" altLang="ko-KR" sz="1200" dirty="0" smtClean="0">
                  <a:latin typeface="HY견고딕"/>
                  <a:ea typeface="HY견고딕"/>
                </a:rPr>
                <a:t>(AM/PM)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6" name="slide3_shape25"/>
            <p:cNvSpPr/>
            <p:nvPr/>
          </p:nvSpPr>
          <p:spPr>
            <a:xfrm rot="5400000">
              <a:off x="5354244" y="4280760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67" name="slide3_shape26"/>
            <p:cNvSpPr/>
            <p:nvPr/>
          </p:nvSpPr>
          <p:spPr>
            <a:xfrm rot="5400000">
              <a:off x="5354294" y="4967873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68" name="slide3_shape27"/>
            <p:cNvSpPr/>
            <p:nvPr/>
          </p:nvSpPr>
          <p:spPr>
            <a:xfrm rot="5400000">
              <a:off x="5354294" y="3059227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69" name="slide3_shape28"/>
            <p:cNvSpPr/>
            <p:nvPr/>
          </p:nvSpPr>
          <p:spPr>
            <a:xfrm>
              <a:off x="5796186" y="3727820"/>
              <a:ext cx="2016397" cy="54898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dirty="0" smtClean="0">
                  <a:latin typeface="HY견고딕"/>
                  <a:ea typeface="HY견고딕"/>
                </a:rPr>
                <a:t>디스플레이</a:t>
              </a:r>
              <a:r>
                <a:rPr lang="en-US" altLang="ko-KR" sz="1200" dirty="0">
                  <a:latin typeface="HY견고딕"/>
                  <a:ea typeface="HY견고딕"/>
                </a:rPr>
                <a:t> </a:t>
              </a:r>
              <a:r>
                <a:rPr lang="en-US" altLang="ko-KR" sz="1200" dirty="0" smtClean="0">
                  <a:latin typeface="HY견고딕"/>
                  <a:ea typeface="HY견고딕"/>
                </a:rPr>
                <a:t>(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초</a:t>
              </a:r>
              <a:r>
                <a:rPr lang="en-US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표시</a:t>
              </a:r>
              <a:r>
                <a:rPr lang="en-US" altLang="ko-KR" sz="1200" kern="12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)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0" name="slide3_shape29"/>
            <p:cNvSpPr/>
            <p:nvPr/>
          </p:nvSpPr>
          <p:spPr>
            <a:xfrm rot="5400000">
              <a:off x="5354294" y="3593648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71" name="slide3_shape30"/>
            <p:cNvSpPr/>
            <p:nvPr/>
          </p:nvSpPr>
          <p:spPr>
            <a:xfrm>
              <a:off x="3347914" y="2888016"/>
              <a:ext cx="576262" cy="381729"/>
            </a:xfrm>
            <a:prstGeom prst="leftRightArrow">
              <a:avLst>
                <a:gd name="adj1" fmla="val 50000"/>
                <a:gd name="adj2" fmla="val  26691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72" name="slide3_shape31"/>
            <p:cNvSpPr/>
            <p:nvPr/>
          </p:nvSpPr>
          <p:spPr>
            <a:xfrm>
              <a:off x="1475656" y="5178391"/>
              <a:ext cx="1872208" cy="458073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 dirty="0" err="1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밧데리</a:t>
              </a:r>
              <a:r>
                <a:rPr lang="en-US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 dirty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충전회로</a:t>
              </a:r>
              <a:endParaRPr sz="1200" kern="12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slide3_shape32"/>
            <p:cNvSpPr/>
            <p:nvPr/>
          </p:nvSpPr>
          <p:spPr>
            <a:xfrm rot="16200000">
              <a:off x="3482509" y="5120091"/>
              <a:ext cx="305383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74" name="slide3_shape33"/>
            <p:cNvSpPr/>
            <p:nvPr/>
          </p:nvSpPr>
          <p:spPr>
            <a:xfrm rot="5400000">
              <a:off x="2261236" y="4883855"/>
              <a:ext cx="229038" cy="360040"/>
            </a:xfrm>
            <a:prstGeom prst="leftRightArrow">
              <a:avLst>
                <a:gd name="adj1" fmla="val 50000"/>
                <a:gd name="adj2" fmla="val  26691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75" name="slide3_shape34"/>
            <p:cNvSpPr/>
            <p:nvPr/>
          </p:nvSpPr>
          <p:spPr>
            <a:xfrm rot="5400000">
              <a:off x="3482036" y="3593648"/>
              <a:ext cx="306330" cy="574675"/>
            </a:xfrm>
            <a:prstGeom prst="upArrow">
              <a:avLst>
                <a:gd name="adj1" fmla="val 50000"/>
                <a:gd name="adj2" fmla="val  49725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  <p:sp>
          <p:nvSpPr>
            <p:cNvPr id="76" name="slide3_shape35"/>
            <p:cNvSpPr/>
            <p:nvPr/>
          </p:nvSpPr>
          <p:spPr>
            <a:xfrm>
              <a:off x="1475656" y="3651475"/>
              <a:ext cx="1871786" cy="458074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아답터</a:t>
              </a:r>
              <a:r>
                <a:rPr lang="en-US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ko-KR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전원</a:t>
              </a:r>
              <a:r>
                <a:rPr lang="en-US" altLang="en-US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 </a:t>
              </a:r>
              <a:r>
                <a:rPr lang="en-US" altLang="ko-KR" sz="1200" kern="120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IN</a:t>
              </a:r>
              <a:endParaRPr sz="1200" kern="120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7" name="slide3_shape36"/>
            <p:cNvSpPr/>
            <p:nvPr/>
          </p:nvSpPr>
          <p:spPr>
            <a:xfrm rot="5400000">
              <a:off x="2261236" y="3967704"/>
              <a:ext cx="229038" cy="360040"/>
            </a:xfrm>
            <a:prstGeom prst="leftRightArrow">
              <a:avLst>
                <a:gd name="adj1" fmla="val 50000"/>
                <a:gd name="adj2" fmla="val  26691"/>
              </a:avLst>
            </a:prstGeom>
            <a:grpFill/>
            <a:ln w="9525">
              <a:solidFill>
                <a:schemeClr val="accent6"/>
              </a:solidFill>
              <a:miter lim="800000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l" latinLnBrk="1">
                <a:spcBef>
                  <a:spcPct val="0"/>
                </a:spcBef>
                <a:spcAft>
                  <a:spcPct val="0"/>
                </a:spcAft>
              </a:pPr>
              <a:endParaRPr kern="1200">
                <a:solidFill>
                  <a:schemeClr val="tx1"/>
                </a:solidFill>
                <a:latin typeface="굴림"/>
                <a:ea typeface="굴림"/>
                <a:cs typeface="+mn-cs"/>
              </a:endParaRPr>
            </a:p>
          </p:txBody>
        </p:sp>
      </p:grpSp>
      <p:sp>
        <p:nvSpPr>
          <p:cNvPr id="78" name="slide3_shape37"/>
          <p:cNvSpPr/>
          <p:nvPr/>
        </p:nvSpPr>
        <p:spPr>
          <a:xfrm>
            <a:off x="5801090" y="3212081"/>
            <a:ext cx="2016397" cy="4320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6"/>
            </a:solidFill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디스플레이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분</a:t>
            </a:r>
            <a:r>
              <a:rPr lang="en-US" altLang="en-US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표시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)</a:t>
            </a:r>
            <a:endParaRPr sz="1200" kern="12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79" name="slide3_shape31"/>
          <p:cNvSpPr/>
          <p:nvPr/>
        </p:nvSpPr>
        <p:spPr>
          <a:xfrm>
            <a:off x="1482419" y="5788862"/>
            <a:ext cx="1872208" cy="4580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6"/>
            </a:solidFill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1200" kern="1200" dirty="0" err="1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부저</a:t>
            </a:r>
            <a:endParaRPr sz="1200" kern="12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6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류">
  <a:themeElements>
    <a:clrScheme name="기류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기류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기류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108</TotalTime>
  <Words>914</Words>
  <Application>Microsoft Office PowerPoint</Application>
  <PresentationFormat>화면 슬라이드 쇼(4:3)</PresentationFormat>
  <Paragraphs>132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기류</vt:lpstr>
      <vt:lpstr>디지털 타이머 설계</vt:lpstr>
      <vt:lpstr>목차</vt:lpstr>
      <vt:lpstr>ATmega128 마이크로프로세서</vt:lpstr>
      <vt:lpstr>3. 디스플레이장치 : LCD(16char x 2Line) </vt:lpstr>
      <vt:lpstr>PowerPoint 프레젠테이션</vt:lpstr>
      <vt:lpstr>DS1302 IC</vt:lpstr>
      <vt:lpstr>DS1302 IC 핀 구성</vt:lpstr>
      <vt:lpstr>부저</vt:lpstr>
      <vt:lpstr>전원장치</vt:lpstr>
      <vt:lpstr>알람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디지털 타이머 설계</dc:title>
  <dc:creator>TG</dc:creator>
  <cp:lastModifiedBy>TG</cp:lastModifiedBy>
  <cp:revision>11</cp:revision>
  <dcterms:created xsi:type="dcterms:W3CDTF">2017-11-29T04:35:24Z</dcterms:created>
  <dcterms:modified xsi:type="dcterms:W3CDTF">2017-11-29T06:23:44Z</dcterms:modified>
</cp:coreProperties>
</file>