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jpeg" ContentType="image/jpeg"/>
  <Default Extension="png" ContentType="image/pn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62" r:id="rId14"/>
  </p:sldMasterIdLst>
  <p:sldIdLst>
    <p:sldId id="257" r:id="rId1"/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scaleToFitPaper="1"/>
  <p:showPr>
    <p:present/>
    <p:sldAll/>
    <p:penClr>
      <a:srgbClr val="ff0000"/>
    </p:penClr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howOutlineIcons="0">
    <p:restoredLeft sz="5981"/>
    <p:restoredTop sz="97892"/>
  </p:normalViewPr>
  <p:slideViewPr>
    <p:cSldViewPr snapToObjects="1">
      <p:cViewPr varScale="1">
        <p:scale>
          <a:sx n="82" d="100"/>
          <a:sy n="82" d="100"/>
        </p:scale>
        <p:origin x="1224" y="84"/>
      </p:cViewPr>
      <p:guideLst>
        <p:guide orient="horz" pos="2157"/>
        <p:guide pos="383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5" d="100"/>
        <a:sy n="65" d="100"/>
      </p:scale>
      <p:origin x="0" y="0"/>
    </p:cViewPr>
  </p:sorterViewPr>
  <p:gridSpacing cx="36868100" cy="368681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10" Type="http://schemas.openxmlformats.org/officeDocument/2006/relationships/slide" Target="slides/slide10.xml"  /><Relationship Id="rId11" Type="http://schemas.openxmlformats.org/officeDocument/2006/relationships/slide" Target="slides/slide11.xml"  /><Relationship Id="rId12" Type="http://schemas.openxmlformats.org/officeDocument/2006/relationships/presProps" Target="presProps.xml"  /><Relationship Id="rId13" Type="http://schemas.openxmlformats.org/officeDocument/2006/relationships/viewProps" Target="viewProps.xml"  /><Relationship Id="rId14" Type="http://schemas.openxmlformats.org/officeDocument/2006/relationships/slideMaster" Target="slideMasters/slideMaster1.xml"  /><Relationship Id="rId15" Type="http://schemas.openxmlformats.org/officeDocument/2006/relationships/theme" Target="theme/theme1.xml"  /><Relationship Id="rId16" Type="http://schemas.openxmlformats.org/officeDocument/2006/relationships/tableStyles" Target="tableStyles.xml"  /><Relationship Id="rId2" Type="http://schemas.openxmlformats.org/officeDocument/2006/relationships/slide" Target="slides/slide2.xml"  /><Relationship Id="rId3" Type="http://schemas.openxmlformats.org/officeDocument/2006/relationships/slide" Target="slides/slide3.xml"  /><Relationship Id="rId4" Type="http://schemas.openxmlformats.org/officeDocument/2006/relationships/slide" Target="slides/slide4.xml"  /><Relationship Id="rId5" Type="http://schemas.openxmlformats.org/officeDocument/2006/relationships/slide" Target="slides/slide5.xml"  /><Relationship Id="rId6" Type="http://schemas.openxmlformats.org/officeDocument/2006/relationships/slide" Target="slides/slide6.xml"  /><Relationship Id="rId7" Type="http://schemas.openxmlformats.org/officeDocument/2006/relationships/slide" Target="slides/slide7.xml"  /><Relationship Id="rId8" Type="http://schemas.openxmlformats.org/officeDocument/2006/relationships/slide" Target="slides/slide8.xml"  /><Relationship Id="rId9" Type="http://schemas.openxmlformats.org/officeDocument/2006/relationships/slide" Target="slides/slide9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914399" y="2130425"/>
            <a:ext cx="10363198" cy="1470025"/>
          </a:xfrm>
        </p:spPr>
        <p:txBody>
          <a:bodyPr/>
          <a:lstStyle/>
          <a:p>
            <a:pPr lvl="0"/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799" y="3886200"/>
            <a:ext cx="853439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40A130E-E3B8-4EBE-931F-81B26B8448AA}" type="datetime1">
              <a:rPr lang="ko-KR" altLang="en-US"/>
              <a:pPr lvl="0"/>
              <a:t>2017-03-16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00C6A38-4290-41DD-B95C-4155372FD4AF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/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/>
            <a:r>
              <a:rPr lang="ko-KR" altLang="en-US"/>
              <a:t>둘째 수준</a:t>
            </a:r>
            <a:endParaRPr lang="ko-KR" altLang="en-US"/>
          </a:p>
          <a:p>
            <a:pPr lvl="2"/>
            <a:r>
              <a:rPr lang="ko-KR" altLang="en-US"/>
              <a:t>셋째 수준</a:t>
            </a:r>
            <a:endParaRPr lang="ko-KR" altLang="en-US"/>
          </a:p>
          <a:p>
            <a:pPr lvl="3"/>
            <a:r>
              <a:rPr lang="ko-KR" altLang="en-US"/>
              <a:t>넷째 수준</a:t>
            </a:r>
            <a:endParaRPr lang="ko-KR" altLang="en-US"/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4953836A-82A3-4C8B-9D31-CD724F3673ED}" type="datetime1">
              <a:rPr lang="ko-KR" altLang="en-US"/>
              <a:pPr lvl="0"/>
              <a:t>2017-03-16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D22CD3B-FDDF-4998-970C-76E6E0BEC65F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D2EBAF6-36D0-4DD8-B695-D4C1B37E35D6}" type="datetime1">
              <a:rPr lang="ko-KR" altLang="en-US"/>
              <a:pPr lvl="0"/>
              <a:t>2017-03-16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D22CD3B-FDDF-4998-970C-76E6E0BEC65F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963083" y="4406900"/>
            <a:ext cx="1036319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/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3" y="2906713"/>
            <a:ext cx="10363198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60728D28-603B-4EFC-80F8-17E5E9107035}" type="datetime1">
              <a:rPr lang="ko-KR" altLang="en-US"/>
              <a:pPr lvl="0"/>
              <a:t>2017-03-16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D22CD3B-FDDF-4998-970C-76E6E0BEC65F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내용 2개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/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/>
            <a:r>
              <a:rPr lang="ko-KR" altLang="en-US"/>
              <a:t>둘째 수준</a:t>
            </a:r>
            <a:endParaRPr lang="ko-KR" altLang="en-US"/>
          </a:p>
          <a:p>
            <a:pPr lvl="2"/>
            <a:r>
              <a:rPr lang="ko-KR" altLang="en-US"/>
              <a:t>셋째 수준</a:t>
            </a:r>
            <a:endParaRPr lang="ko-KR" altLang="en-US"/>
          </a:p>
          <a:p>
            <a:pPr lvl="3"/>
            <a:r>
              <a:rPr lang="ko-KR" altLang="en-US"/>
              <a:t>넷째 수준</a:t>
            </a:r>
            <a:endParaRPr lang="ko-KR" altLang="en-US"/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/>
            <a:r>
              <a:rPr lang="ko-KR" altLang="en-US"/>
              <a:t>둘째 수준</a:t>
            </a:r>
            <a:endParaRPr lang="ko-KR" altLang="en-US"/>
          </a:p>
          <a:p>
            <a:pPr lvl="2"/>
            <a:r>
              <a:rPr lang="ko-KR" altLang="en-US"/>
              <a:t>셋째 수준</a:t>
            </a:r>
            <a:endParaRPr lang="ko-KR" altLang="en-US"/>
          </a:p>
          <a:p>
            <a:pPr lvl="3"/>
            <a:r>
              <a:rPr lang="ko-KR" altLang="en-US"/>
              <a:t>넷째 수준</a:t>
            </a:r>
            <a:endParaRPr lang="ko-KR" altLang="en-US"/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27A1F4E-0809-4239-8034-C38E431DAF92}" type="datetime1">
              <a:rPr lang="ko-KR" altLang="en-US"/>
              <a:pPr lvl="0"/>
              <a:t>2017-03-16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D22CD3B-FDDF-4998-970C-76E6E0BEC65F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/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E0DA496-7307-4E8B-88DE-CB97B48BAB6F}" type="datetime1">
              <a:rPr lang="ko-KR" altLang="en-US"/>
              <a:pPr lvl="0"/>
              <a:t>2017-03-16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D22CD3B-FDDF-4998-970C-76E6E0BEC65F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표" type="tbl" preserve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/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608037" y="1643063"/>
            <a:ext cx="10972798" cy="4525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ko-KR" altLang="en-US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8721E90-850C-410B-8B89-8394F580CFDA}" type="datetime1">
              <a:rPr lang="ko-KR" altLang="en-US"/>
              <a:pPr lvl="0"/>
              <a:t>2017-03-16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D22CD3B-FDDF-4998-970C-76E6E0BEC65F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내용 4개" type="fourObj" preserve="1">
  <p:cSld name="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/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609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/>
            <a:r>
              <a:rPr lang="ko-KR" altLang="en-US"/>
              <a:t>둘째 수준</a:t>
            </a:r>
            <a:endParaRPr lang="ko-KR" altLang="en-US"/>
          </a:p>
          <a:p>
            <a:pPr lvl="2"/>
            <a:r>
              <a:rPr lang="ko-KR" altLang="en-US"/>
              <a:t>셋째 수준</a:t>
            </a:r>
            <a:endParaRPr lang="ko-KR" altLang="en-US"/>
          </a:p>
          <a:p>
            <a:pPr lvl="3"/>
            <a:r>
              <a:rPr lang="ko-KR" altLang="en-US"/>
              <a:t>넷째 수준</a:t>
            </a:r>
            <a:endParaRPr lang="ko-KR" altLang="en-US"/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6197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/>
            <a:r>
              <a:rPr lang="ko-KR" altLang="en-US"/>
              <a:t>둘째 수준</a:t>
            </a:r>
            <a:endParaRPr lang="ko-KR" altLang="en-US"/>
          </a:p>
          <a:p>
            <a:pPr lvl="2"/>
            <a:r>
              <a:rPr lang="ko-KR" altLang="en-US"/>
              <a:t>셋째 수준</a:t>
            </a:r>
            <a:endParaRPr lang="ko-KR" altLang="en-US"/>
          </a:p>
          <a:p>
            <a:pPr lvl="3"/>
            <a:r>
              <a:rPr lang="ko-KR" altLang="en-US"/>
              <a:t>넷째 수준</a:t>
            </a:r>
            <a:endParaRPr lang="ko-KR" altLang="en-US"/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608037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/>
            <a:r>
              <a:rPr lang="ko-KR" altLang="en-US"/>
              <a:t>둘째 수준</a:t>
            </a:r>
            <a:endParaRPr lang="ko-KR" altLang="en-US"/>
          </a:p>
          <a:p>
            <a:pPr lvl="2"/>
            <a:r>
              <a:rPr lang="ko-KR" altLang="en-US"/>
              <a:t>셋째 수준</a:t>
            </a:r>
            <a:endParaRPr lang="ko-KR" altLang="en-US"/>
          </a:p>
          <a:p>
            <a:pPr lvl="3"/>
            <a:r>
              <a:rPr lang="ko-KR" altLang="en-US"/>
              <a:t>넷째 수준</a:t>
            </a:r>
            <a:endParaRPr lang="ko-KR" altLang="en-US"/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6036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/>
            <a:r>
              <a:rPr lang="ko-KR" altLang="en-US"/>
              <a:t>둘째 수준</a:t>
            </a:r>
            <a:endParaRPr lang="ko-KR" altLang="en-US"/>
          </a:p>
          <a:p>
            <a:pPr lvl="2"/>
            <a:r>
              <a:rPr lang="ko-KR" altLang="en-US"/>
              <a:t>셋째 수준</a:t>
            </a:r>
            <a:endParaRPr lang="ko-KR" altLang="en-US"/>
          </a:p>
          <a:p>
            <a:pPr lvl="3"/>
            <a:r>
              <a:rPr lang="ko-KR" altLang="en-US"/>
              <a:t>넷째 수준</a:t>
            </a:r>
            <a:endParaRPr lang="ko-KR" altLang="en-US"/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ACE7E28-9336-4363-8674-B91477D8F243}" type="datetime1">
              <a:rPr lang="ko-KR" altLang="en-US"/>
              <a:pPr lvl="0"/>
              <a:t>2017-03-16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altLang="en-US"/>
              <a:t/>
            </a: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D22CD3B-FDDF-4998-970C-76E6E0BEC65F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2389716" y="4800600"/>
            <a:ext cx="7315199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/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2389716" y="612775"/>
            <a:ext cx="7315199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6" y="5367338"/>
            <a:ext cx="7315199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ACE7E28-9336-4363-8674-B91477D8F243}" type="datetime1">
              <a:rPr lang="ko-KR" altLang="en-US"/>
              <a:pPr lvl="0"/>
              <a:t>2017-03-16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D22CD3B-FDDF-4998-970C-76E6E0BEC65F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130425"/>
            <a:ext cx="12192000" cy="1470025"/>
          </a:xfrm>
        </p:spPr>
        <p:txBody>
          <a:bodyPr>
            <a:normAutofit lnSpcReduction="0"/>
          </a:bodyPr>
          <a:lstStyle>
            <a:lvl1pPr>
              <a:defRPr sz="4400" b="1"/>
            </a:lvl1pPr>
          </a:lstStyle>
          <a:p>
            <a:pPr lvl="0"/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A348888-F454-4AD2-BA62-3AF29D9807C0}" type="datetime1">
              <a:rPr lang="ko-KR" altLang="en-US"/>
              <a:pPr lvl="0"/>
              <a:t>2017-03-16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D22CD3B-FDDF-4998-970C-76E6E0BEC65F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609599" y="274638"/>
            <a:ext cx="10972798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857477" y="2214563"/>
            <a:ext cx="6477021" cy="3214687"/>
          </a:xfrm>
        </p:spPr>
        <p:txBody>
          <a:bodyPr>
            <a:normAutofit lnSpcReduction="0"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/>
            <a:r>
              <a:rPr lang="ko-KR" altLang="en-US"/>
              <a:t>첫째 목차</a:t>
            </a:r>
            <a:endParaRPr lang="ko-KR" altLang="en-US"/>
          </a:p>
          <a:p>
            <a:pPr lvl="0"/>
            <a:r>
              <a:rPr lang="ko-KR" altLang="en-US"/>
              <a:t>둘째 목차</a:t>
            </a:r>
            <a:endParaRPr lang="ko-KR" altLang="en-US"/>
          </a:p>
          <a:p>
            <a:pPr lvl="0"/>
            <a:r>
              <a:rPr lang="ko-KR" altLang="en-US"/>
              <a:t>셋째 목차</a:t>
            </a:r>
            <a:endParaRPr lang="ko-KR" altLang="en-US"/>
          </a:p>
          <a:p>
            <a:pPr lvl="0"/>
            <a:r>
              <a:rPr lang="ko-KR" altLang="en-US"/>
              <a:t>넷째 목차</a:t>
            </a:r>
            <a:endParaRPr lang="ko-KR" altLang="en-US"/>
          </a:p>
          <a:p>
            <a:pPr lvl="0"/>
            <a:r>
              <a:rPr lang="ko-KR" altLang="en-US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56FEC12-A4C9-4837-AF94-AD867782C04C}" type="datetime1">
              <a:rPr lang="ko-KR" altLang="en-US"/>
              <a:pPr lvl="0"/>
              <a:t>2017-03-16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D22CD3B-FDDF-4998-970C-76E6E0BEC65F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8839199" y="274638"/>
            <a:ext cx="2743199" cy="5851525"/>
          </a:xfrm>
        </p:spPr>
        <p:txBody>
          <a:bodyPr vert="eaVert"/>
          <a:lstStyle/>
          <a:p>
            <a:pPr lvl="0"/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599" y="274638"/>
            <a:ext cx="8026399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/>
            <a:r>
              <a:rPr lang="ko-KR" altLang="en-US"/>
              <a:t>둘째 수준</a:t>
            </a:r>
            <a:endParaRPr lang="ko-KR" altLang="en-US"/>
          </a:p>
          <a:p>
            <a:pPr lvl="2"/>
            <a:r>
              <a:rPr lang="ko-KR" altLang="en-US"/>
              <a:t>셋째 수준</a:t>
            </a:r>
            <a:endParaRPr lang="ko-KR" altLang="en-US"/>
          </a:p>
          <a:p>
            <a:pPr lvl="3"/>
            <a:r>
              <a:rPr lang="ko-KR" altLang="en-US"/>
              <a:t>넷째 수준</a:t>
            </a:r>
            <a:endParaRPr lang="ko-KR" altLang="en-US"/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57F84A3-4F29-4053-ACFD-1BAF2D3F140C}" type="datetime1">
              <a:rPr lang="ko-KR" altLang="en-US"/>
              <a:pPr lvl="0"/>
              <a:t>2017-03-16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D22CD3B-FDDF-4998-970C-76E6E0BEC65F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그림 및 본문" type="mediaAndTx" preserve="1" userDrawn="1">
  <p:cSld name="그림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/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본문 개체 틀 2"/>
          <p:cNvSpPr>
            <a:spLocks noGrp="1" noTextEdit="1"/>
          </p:cNvSpPr>
          <p:nvPr>
            <p:ph type="pic" sz="half" idx="1"/>
          </p:nvPr>
        </p:nvSpPr>
        <p:spPr>
          <a:xfrm>
            <a:off x="615149" y="1600156"/>
            <a:ext cx="5385599" cy="4525200"/>
          </a:xfrm>
        </p:spPr>
        <p:txBody>
          <a:bodyPr>
            <a:normAutofit lnSpcReduction="0"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ko-KR" altLang="en-US"/>
              <a:t>그림을 추가하려면 아이콘을 클릭하십시오</a:t>
            </a:r>
            <a:endParaRPr lang="ko-KR" altLang="en-US"/>
          </a:p>
        </p:txBody>
      </p:sp>
      <p:sp>
        <p:nvSpPr>
          <p:cNvPr id="4" name="본문 개체 틀 3"/>
          <p:cNvSpPr>
            <a:spLocks noGrp="1"/>
          </p:cNvSpPr>
          <p:nvPr>
            <p:ph type="body" sz="half" idx="2"/>
          </p:nvPr>
        </p:nvSpPr>
        <p:spPr>
          <a:xfrm>
            <a:off x="6197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/>
            <a:r>
              <a:rPr lang="ko-KR" altLang="en-US"/>
              <a:t>둘째 수준</a:t>
            </a:r>
            <a:endParaRPr lang="ko-KR" altLang="en-US"/>
          </a:p>
          <a:p>
            <a:pPr lvl="2"/>
            <a:r>
              <a:rPr lang="ko-KR" altLang="en-US"/>
              <a:t>셋째 수준</a:t>
            </a:r>
            <a:endParaRPr lang="ko-KR" altLang="en-US"/>
          </a:p>
          <a:p>
            <a:pPr lvl="3"/>
            <a:r>
              <a:rPr lang="ko-KR" altLang="en-US"/>
              <a:t>넷째 수준</a:t>
            </a:r>
            <a:endParaRPr lang="ko-KR" altLang="en-US"/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10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D8D7A7C4-C82A-4D21-9AB0-F0C5A1D3EF09}" type="datetime1">
              <a:rPr lang="ko-KR" altLang="en-US"/>
              <a:pPr lvl="0"/>
              <a:t>2017-03-16</a:t>
            </a:fld>
            <a:endParaRPr lang="ko-KR" altLang="en-US"/>
          </a:p>
        </p:txBody>
      </p:sp>
      <p:sp>
        <p:nvSpPr>
          <p:cNvPr id="11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altLang="en-US"/>
              <a:t/>
            </a:r>
            <a:endParaRPr lang="ko-KR" altLang="en-US"/>
          </a:p>
        </p:txBody>
      </p:sp>
      <p:sp>
        <p:nvSpPr>
          <p:cNvPr id="12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D22CD3B-FDDF-4998-970C-76E6E0BEC65F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13" Type="http://schemas.openxmlformats.org/officeDocument/2006/relationships/slideLayout" Target="../slideLayouts/slideLayout12.xml"  /><Relationship Id="rId14" Type="http://schemas.openxmlformats.org/officeDocument/2006/relationships/slideLayout" Target="../slideLayouts/slideLayout13.xml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한컴오피스">
    <p:bg>
      <p:bgPr shadeToTitle="0">
        <a:solidFill>
          <a:srgbClr val="f3f3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609599" y="274638"/>
            <a:ext cx="10972798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/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599" y="1600200"/>
            <a:ext cx="10972798" cy="4525963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/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/>
            <a:r>
              <a:rPr lang="ko-KR" altLang="en-US"/>
              <a:t>둘째 수준</a:t>
            </a:r>
            <a:endParaRPr lang="ko-KR" altLang="en-US"/>
          </a:p>
          <a:p>
            <a:pPr lvl="2"/>
            <a:r>
              <a:rPr lang="ko-KR" altLang="en-US"/>
              <a:t>셋째 수준</a:t>
            </a:r>
            <a:endParaRPr lang="ko-KR" altLang="en-US"/>
          </a:p>
          <a:p>
            <a:pPr lvl="3"/>
            <a:r>
              <a:rPr lang="ko-KR" altLang="en-US"/>
              <a:t>넷째 수준</a:t>
            </a:r>
            <a:endParaRPr lang="ko-KR" altLang="en-US"/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D422D86A-5F52-4165-8473-F1B836277586}" type="datetime1">
              <a:rPr lang="ko-KR" altLang="en-US"/>
              <a:pPr lvl="0"/>
              <a:t>2017-03-16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AD22CD3B-FDDF-4998-970C-76E6E0BEC65F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rtl="0" eaLnBrk="1" latinLnBrk="1" hangingPunct="1">
        <a:defRPr>
          <a:solidFill>
            <a:schemeClr val="tx2"/>
          </a:solidFill>
        </a:defRPr>
      </a:lvl2pPr>
      <a:lvl3pPr rtl="0" eaLnBrk="1" latinLnBrk="1" hangingPunct="1">
        <a:defRPr>
          <a:solidFill>
            <a:schemeClr val="tx2"/>
          </a:solidFill>
        </a:defRPr>
      </a:lvl3pPr>
      <a:lvl4pPr rtl="0" eaLnBrk="1" latinLnBrk="1" hangingPunct="1">
        <a:defRPr>
          <a:solidFill>
            <a:schemeClr val="tx2"/>
          </a:solidFill>
        </a:defRPr>
      </a:lvl4pPr>
      <a:lvl5pPr rtl="0" eaLnBrk="1" latinLnBrk="1" hangingPunct="1">
        <a:defRPr>
          <a:solidFill>
            <a:schemeClr val="tx2"/>
          </a:solidFill>
        </a:defRPr>
      </a:lvl5pPr>
      <a:lvl6pPr rtl="0" eaLnBrk="1" latinLnBrk="1" hangingPunct="1">
        <a:defRPr>
          <a:solidFill>
            <a:schemeClr val="tx2"/>
          </a:solidFill>
        </a:defRPr>
      </a:lvl6pPr>
      <a:lvl7pPr rtl="0" eaLnBrk="1" latinLnBrk="1" hangingPunct="1">
        <a:defRPr>
          <a:solidFill>
            <a:schemeClr val="tx2"/>
          </a:solidFill>
        </a:defRPr>
      </a:lvl7pPr>
      <a:lvl8pPr rtl="0" eaLnBrk="1" latinLnBrk="1" hangingPunct="1">
        <a:defRPr>
          <a:solidFill>
            <a:schemeClr val="tx2"/>
          </a:solidFill>
        </a:defRPr>
      </a:lvl8pPr>
      <a:lvl9pPr rtl="0"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1.jpe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image" Target="../media/image2.jpe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3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4.jpeg"  /><Relationship Id="rId3" Type="http://schemas.openxmlformats.org/officeDocument/2006/relationships/image" Target="../media/image5.jpe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6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3.png"  /><Relationship Id="rId3" Type="http://schemas.openxmlformats.org/officeDocument/2006/relationships/image" Target="../media/image7.png"  /><Relationship Id="rId4" Type="http://schemas.openxmlformats.org/officeDocument/2006/relationships/image" Target="../media/image8.jpeg"  /><Relationship Id="rId5" Type="http://schemas.openxmlformats.org/officeDocument/2006/relationships/image" Target="../media/image9.jpe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6.png"  /><Relationship Id="rId3" Type="http://schemas.openxmlformats.org/officeDocument/2006/relationships/image" Target="../media/image10.png"  /><Relationship Id="rId4" Type="http://schemas.openxmlformats.org/officeDocument/2006/relationships/image" Target="../media/image11.jpeg"  /><Relationship Id="rId5" Type="http://schemas.openxmlformats.org/officeDocument/2006/relationships/image" Target="../media/image12.jpe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13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4583811" y="0"/>
            <a:ext cx="3024378" cy="6858000"/>
          </a:xfrm>
          <a:prstGeom prst="rect">
            <a:avLst/>
          </a:prstGeom>
          <a:solidFill>
            <a:schemeClr val="tx1">
              <a:alpha val="73000"/>
            </a:schemeClr>
          </a:solidFill>
          <a:ln algn="ctr"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/>
            <a:endParaRPr lang="ko-KR" altLang="en-US"/>
          </a:p>
          <a:p>
            <a:pPr algn="ctr"/>
            <a:endParaRPr lang="ko-KR" altLang="en-US"/>
          </a:p>
          <a:p>
            <a:pPr algn="ctr"/>
            <a:endParaRPr lang="ko-KR" altLang="en-US"/>
          </a:p>
          <a:p>
            <a:pPr algn="ctr"/>
            <a:endParaRPr lang="ko-KR" altLang="en-US"/>
          </a:p>
          <a:p>
            <a:pPr algn="ctr"/>
            <a:endParaRPr lang="ko-KR" altLang="en-US"/>
          </a:p>
          <a:p>
            <a:pPr algn="ctr"/>
            <a:r>
              <a:rPr lang="ko-KR" altLang="en-US"/>
              <a:t> </a:t>
            </a:r>
            <a:endParaRPr lang="ko-KR" altLang="en-US"/>
          </a:p>
          <a:p>
            <a:pPr algn="ctr"/>
            <a:r>
              <a:rPr lang="ko-KR" altLang="en-US" sz="2000" b="1" u="sng">
                <a:latin typeface="한컴바탕"/>
                <a:ea typeface="한컴바탕"/>
              </a:rPr>
              <a:t>소 방 펌 프</a:t>
            </a:r>
            <a:endParaRPr lang="ko-KR" altLang="en-US" sz="2000" b="1" u="sng">
              <a:latin typeface="한컴바탕"/>
              <a:ea typeface="한컴바탕"/>
            </a:endParaRPr>
          </a:p>
          <a:p>
            <a:pPr algn="ctr"/>
            <a:endParaRPr lang="ko-KR" altLang="en-US" sz="700" u="sng">
              <a:latin typeface="한컴바탕"/>
              <a:ea typeface="한컴바탕"/>
            </a:endParaRPr>
          </a:p>
          <a:p>
            <a:pPr algn="ctr"/>
            <a:r>
              <a:rPr lang="ko-KR" altLang="en-US" sz="2000" b="1">
                <a:latin typeface="한컴바탕"/>
                <a:ea typeface="한컴바탕"/>
              </a:rPr>
              <a:t>유압 센서와 압력센서</a:t>
            </a:r>
            <a:endParaRPr lang="ko-KR" altLang="en-US" sz="2000" b="1">
              <a:latin typeface="한컴바탕"/>
              <a:ea typeface="한컴바탕"/>
            </a:endParaRPr>
          </a:p>
          <a:p>
            <a:pPr algn="ctr"/>
            <a:endParaRPr lang="ko-KR" altLang="en-US"/>
          </a:p>
          <a:p>
            <a:pPr algn="ctr"/>
            <a:endParaRPr lang="ko-KR" altLang="en-US"/>
          </a:p>
          <a:p>
            <a:pPr algn="ctr"/>
            <a:endParaRPr lang="ko-KR" altLang="en-US"/>
          </a:p>
          <a:p>
            <a:pPr algn="ctr"/>
            <a:endParaRPr lang="ko-KR" altLang="en-US"/>
          </a:p>
          <a:p>
            <a:pPr algn="ctr"/>
            <a:endParaRPr lang="ko-KR" altLang="en-US"/>
          </a:p>
          <a:p>
            <a:pPr algn="ctr"/>
            <a:endParaRPr lang="ko-KR" altLang="en-US"/>
          </a:p>
          <a:p>
            <a:pPr algn="ctr"/>
            <a:endParaRPr lang="ko-KR" altLang="en-US"/>
          </a:p>
          <a:p>
            <a:pPr algn="ctr"/>
            <a:endParaRPr lang="ko-KR" altLang="en-US"/>
          </a:p>
          <a:p>
            <a:pPr algn="ctr"/>
            <a:endParaRPr lang="ko-KR" altLang="en-US"/>
          </a:p>
          <a:p>
            <a:pPr algn="ctr"/>
            <a:endParaRPr lang="ko-KR" altLang="en-US"/>
          </a:p>
          <a:p>
            <a:pPr algn="ctr"/>
            <a:r>
              <a:rPr lang="en-US" altLang="ko-KR" sz="1600">
                <a:latin typeface="한컴바탕"/>
                <a:ea typeface="한컴바탕"/>
              </a:rPr>
              <a:t>A</a:t>
            </a:r>
            <a:r>
              <a:rPr lang="ko-KR" altLang="en-US" sz="1600">
                <a:latin typeface="한컴바탕"/>
                <a:ea typeface="한컴바탕"/>
              </a:rPr>
              <a:t>반 3조</a:t>
            </a:r>
            <a:endParaRPr lang="ko-KR" altLang="en-US" sz="1600">
              <a:latin typeface="한컴바탕"/>
              <a:ea typeface="한컴바탕"/>
            </a:endParaRPr>
          </a:p>
          <a:p>
            <a:pPr algn="ctr"/>
            <a:r>
              <a:rPr lang="ko-KR" altLang="en-US" sz="1600">
                <a:latin typeface="한컴바탕"/>
                <a:ea typeface="한컴바탕"/>
              </a:rPr>
              <a:t>반도체 전자과</a:t>
            </a:r>
            <a:r>
              <a:rPr lang="ko-KR" altLang="en-US">
                <a:latin typeface="한컴바탕"/>
                <a:ea typeface="한컴바탕"/>
              </a:rPr>
              <a:t> </a:t>
            </a:r>
            <a:endParaRPr lang="ko-KR" altLang="en-US">
              <a:latin typeface="한컴바탕"/>
              <a:ea typeface="한컴바탕"/>
            </a:endParaRPr>
          </a:p>
          <a:p>
            <a:pPr algn="ctr"/>
            <a:endParaRPr lang="ko-KR" altLang="en-US">
              <a:latin typeface="한컴바탕"/>
              <a:ea typeface="한컴바탕"/>
            </a:endParaRPr>
          </a:p>
          <a:p>
            <a:pPr algn="ctr">
              <a:buClr>
                <a:schemeClr val="lt1"/>
              </a:buClr>
            </a:pPr>
            <a:r>
              <a:rPr lang="ko-KR" altLang="en-US" sz="1400">
                <a:solidFill>
                  <a:schemeClr val="lt1"/>
                </a:solidFill>
                <a:latin typeface="한컴바탕"/>
                <a:ea typeface="한컴바탕"/>
              </a:rPr>
              <a:t>박종우 김민회 유승현 방한빈</a:t>
            </a:r>
            <a:endParaRPr lang="ko-KR" altLang="en-US" sz="1400">
              <a:solidFill>
                <a:schemeClr val="lt1"/>
              </a:solidFill>
              <a:latin typeface="한컴바탕"/>
              <a:ea typeface="한컴바탕"/>
            </a:endParaRPr>
          </a:p>
          <a:p>
            <a:pPr algn="ctr">
              <a:buClr>
                <a:schemeClr val="lt1"/>
              </a:buClr>
            </a:pPr>
            <a:r>
              <a:rPr lang="ko-KR" altLang="en-US" sz="1400">
                <a:solidFill>
                  <a:schemeClr val="lt1"/>
                </a:solidFill>
                <a:latin typeface="한컴바탕"/>
                <a:ea typeface="한컴바탕"/>
              </a:rPr>
              <a:t>박원호 박재성 이성원</a:t>
            </a:r>
            <a:endParaRPr lang="ko-KR" altLang="en-US" sz="1400">
              <a:solidFill>
                <a:schemeClr val="lt1"/>
              </a:solidFill>
              <a:latin typeface="한컴바탕"/>
              <a:ea typeface="한컴바탕"/>
            </a:endParaRPr>
          </a:p>
          <a:p>
            <a:pPr algn="ctr"/>
            <a:endParaRPr lang="ko-KR" altLang="en-US"/>
          </a:p>
          <a:p>
            <a:pPr algn="ctr"/>
            <a:endParaRPr lang="ko-KR" altLang="en-US"/>
          </a:p>
          <a:p>
            <a:pPr algn="ctr"/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>
            <a:off x="1560086" y="203834"/>
            <a:ext cx="10506470" cy="0"/>
          </a:xfrm>
          <a:prstGeom prst="line">
            <a:avLst/>
          </a:prstGeom>
          <a:ln w="381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0" y="0"/>
            <a:ext cx="1775459" cy="407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100"/>
              <a:t>Contents</a:t>
            </a:r>
            <a:endParaRPr lang="en-US" altLang="ko-KR" sz="2100"/>
          </a:p>
        </p:txBody>
      </p:sp>
      <p:sp>
        <p:nvSpPr>
          <p:cNvPr id="4" name="TextBox 3"/>
          <p:cNvSpPr txBox="1"/>
          <p:nvPr/>
        </p:nvSpPr>
        <p:spPr>
          <a:xfrm>
            <a:off x="335279" y="1196720"/>
            <a:ext cx="496862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</a:pPr>
            <a:r>
              <a:rPr lang="ko-KR" altLang="en-US" sz="3300">
                <a:solidFill>
                  <a:schemeClr val="tx1"/>
                </a:solidFill>
                <a:latin typeface="문체부 쓰기 정체"/>
                <a:ea typeface="문체부 쓰기 정체"/>
              </a:rPr>
              <a:t>소방 펌프의 이해</a:t>
            </a:r>
            <a:endParaRPr lang="ko-KR" altLang="en-US" sz="3300">
              <a:solidFill>
                <a:schemeClr val="tx1"/>
              </a:solidFill>
              <a:latin typeface="문체부 쓰기 정체"/>
              <a:ea typeface="문체부 쓰기 정체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5281" y="2114169"/>
            <a:ext cx="4968622" cy="8176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</a:pPr>
            <a:r>
              <a:rPr lang="en-US" altLang="ko-KR" sz="3300">
                <a:solidFill>
                  <a:schemeClr val="tx1"/>
                </a:solidFill>
                <a:latin typeface="궁서"/>
                <a:ea typeface="궁서"/>
              </a:rPr>
              <a:t>01 </a:t>
            </a:r>
            <a:r>
              <a:rPr lang="ko-KR" altLang="en-US" sz="3300">
                <a:solidFill>
                  <a:schemeClr val="tx1"/>
                </a:solidFill>
                <a:latin typeface="문체부 쓰기 정체"/>
                <a:ea typeface="문체부 쓰기 정체"/>
              </a:rPr>
              <a:t>압력센서의 정의</a:t>
            </a:r>
            <a:endParaRPr lang="ko-KR" altLang="en-US" sz="3300">
              <a:solidFill>
                <a:schemeClr val="tx1"/>
              </a:solidFill>
              <a:latin typeface="문체부 쓰기 정체"/>
              <a:ea typeface="문체부 쓰기 정체"/>
            </a:endParaRPr>
          </a:p>
          <a:p>
            <a:pPr>
              <a:buClr>
                <a:schemeClr val="tx1"/>
              </a:buClr>
            </a:pPr>
            <a:r>
              <a:rPr lang="ko-KR" altLang="en-US" sz="1500">
                <a:solidFill>
                  <a:schemeClr val="tx1"/>
                </a:solidFill>
                <a:latin typeface="문체부 쓰기 정체"/>
                <a:ea typeface="문체부 쓰기 정체"/>
              </a:rPr>
              <a:t>       </a:t>
            </a:r>
            <a:r>
              <a:rPr lang="en-US" altLang="ko-KR" sz="1500">
                <a:solidFill>
                  <a:schemeClr val="tx1"/>
                </a:solidFill>
                <a:latin typeface="궁서체"/>
                <a:ea typeface="궁서체"/>
              </a:rPr>
              <a:t>-</a:t>
            </a:r>
            <a:r>
              <a:rPr lang="ko-KR" altLang="en-US" sz="1500">
                <a:solidFill>
                  <a:schemeClr val="tx1"/>
                </a:solidFill>
                <a:latin typeface="문체부 쓰기 정체"/>
                <a:ea typeface="문체부 쓰기 정체"/>
              </a:rPr>
              <a:t>압력센서의 분류 특징 종류</a:t>
            </a:r>
            <a:endParaRPr lang="ko-KR" altLang="en-US" sz="1500">
              <a:solidFill>
                <a:schemeClr val="tx1"/>
              </a:solidFill>
              <a:latin typeface="문체부 쓰기 정체"/>
              <a:ea typeface="문체부 쓰기 정체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5281" y="2977895"/>
            <a:ext cx="4968622" cy="820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</a:pPr>
            <a:r>
              <a:rPr lang="en-US" altLang="ko-KR" sz="3300">
                <a:latin typeface="궁서"/>
                <a:ea typeface="궁서"/>
              </a:rPr>
              <a:t>02</a:t>
            </a:r>
            <a:r>
              <a:rPr lang="ko-KR" altLang="en-US" sz="3300">
                <a:solidFill>
                  <a:schemeClr val="tx1"/>
                </a:solidFill>
                <a:latin typeface="문체부 쓰기 정체"/>
                <a:ea typeface="문체부 쓰기 정체"/>
              </a:rPr>
              <a:t> 유량센서의 정의</a:t>
            </a:r>
            <a:endParaRPr lang="ko-KR" altLang="en-US" sz="3300">
              <a:solidFill>
                <a:schemeClr val="tx1"/>
              </a:solidFill>
              <a:latin typeface="문체부 쓰기 정체"/>
              <a:ea typeface="문체부 쓰기 정체"/>
            </a:endParaRPr>
          </a:p>
          <a:p>
            <a:pPr>
              <a:buClr>
                <a:schemeClr val="tx1"/>
              </a:buClr>
            </a:pPr>
            <a:r>
              <a:rPr lang="ko-KR" altLang="en-US" sz="1500">
                <a:solidFill>
                  <a:schemeClr val="tx1"/>
                </a:solidFill>
                <a:latin typeface="문체부 쓰기 정체"/>
                <a:ea typeface="문체부 쓰기 정체"/>
              </a:rPr>
              <a:t>       </a:t>
            </a:r>
            <a:r>
              <a:rPr lang="en-US" altLang="ko-KR" sz="1500">
                <a:latin typeface="궁서체"/>
                <a:ea typeface="궁서체"/>
              </a:rPr>
              <a:t>-</a:t>
            </a:r>
            <a:r>
              <a:rPr lang="ko-KR" altLang="en-US" sz="1500">
                <a:solidFill>
                  <a:schemeClr val="tx1"/>
                </a:solidFill>
                <a:latin typeface="문체부 쓰기 정체"/>
                <a:ea typeface="문체부 쓰기 정체"/>
              </a:rPr>
              <a:t>액체 유량 센서</a:t>
            </a:r>
            <a:endParaRPr lang="ko-KR" altLang="en-US" sz="1500">
              <a:solidFill>
                <a:schemeClr val="tx1"/>
              </a:solidFill>
              <a:latin typeface="문체부 쓰기 정체"/>
              <a:ea typeface="문체부 쓰기 정체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5281" y="3841622"/>
            <a:ext cx="4968622" cy="595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</a:pPr>
            <a:r>
              <a:rPr lang="en-US" altLang="ko-KR" sz="3300">
                <a:latin typeface="궁서"/>
                <a:ea typeface="궁서"/>
              </a:rPr>
              <a:t>03 </a:t>
            </a:r>
            <a:r>
              <a:rPr lang="ko-KR" altLang="en-US" sz="3300">
                <a:solidFill>
                  <a:schemeClr val="tx1"/>
                </a:solidFill>
                <a:latin typeface="문체부 쓰기 정체"/>
                <a:ea typeface="문체부 쓰기 정체"/>
              </a:rPr>
              <a:t>유량센서의 종류</a:t>
            </a:r>
            <a:r>
              <a:rPr lang="ko-KR" altLang="en-US">
                <a:latin typeface="문체부 쓰기 정체"/>
                <a:ea typeface="문체부 쓰기 정체"/>
              </a:rPr>
              <a:t> </a:t>
            </a:r>
            <a:endParaRPr lang="ko-KR" altLang="en-US">
              <a:latin typeface="문체부 쓰기 정체"/>
              <a:ea typeface="문체부 쓰기 정체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5282" y="4776978"/>
            <a:ext cx="4968621" cy="59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</a:pPr>
            <a:r>
              <a:rPr lang="en-US" altLang="ko-KR" sz="3300">
                <a:latin typeface="궁서"/>
                <a:ea typeface="궁서"/>
              </a:rPr>
              <a:t>04 </a:t>
            </a:r>
            <a:r>
              <a:rPr lang="ko-KR" altLang="en-US" sz="3300">
                <a:solidFill>
                  <a:schemeClr val="tx1"/>
                </a:solidFill>
                <a:latin typeface="문체부 쓰기 정체"/>
                <a:ea typeface="문체부 쓰기 정체"/>
              </a:rPr>
              <a:t>압력센서의 종류</a:t>
            </a:r>
            <a:endParaRPr lang="ko-KR" altLang="en-US" sz="3300">
              <a:solidFill>
                <a:schemeClr val="tx1"/>
              </a:solidFill>
              <a:latin typeface="문체부 쓰기 정체"/>
              <a:ea typeface="문체부 쓰기 정체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125444" y="6669405"/>
            <a:ext cx="11941112" cy="0"/>
          </a:xfrm>
          <a:prstGeom prst="line">
            <a:avLst/>
          </a:prstGeom>
          <a:ln w="381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그룹 14"/>
          <p:cNvGrpSpPr/>
          <p:nvPr/>
        </p:nvGrpSpPr>
        <p:grpSpPr>
          <a:xfrm rot="0">
            <a:off x="11713756" y="370800"/>
            <a:ext cx="352800" cy="425867"/>
            <a:chOff x="10994401" y="370800"/>
            <a:chExt cx="352800" cy="425867"/>
          </a:xfrm>
        </p:grpSpPr>
        <p:cxnSp>
          <p:nvCxnSpPr>
            <p:cNvPr id="13" name="직선 연결선 12"/>
            <p:cNvCxnSpPr/>
            <p:nvPr/>
          </p:nvCxnSpPr>
          <p:spPr>
            <a:xfrm rot="2700000">
              <a:off x="10994400" y="547200"/>
              <a:ext cx="352800" cy="0"/>
            </a:xfrm>
            <a:prstGeom prst="line">
              <a:avLst/>
            </a:prstGeom>
            <a:ln w="25400" algn="ctr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18900000">
              <a:off x="10994401" y="796667"/>
              <a:ext cx="352800" cy="0"/>
            </a:xfrm>
            <a:prstGeom prst="line">
              <a:avLst/>
            </a:prstGeom>
            <a:ln w="25400" algn="ctr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그룹 21"/>
          <p:cNvGrpSpPr/>
          <p:nvPr/>
        </p:nvGrpSpPr>
        <p:grpSpPr>
          <a:xfrm rot="0">
            <a:off x="11008156" y="370800"/>
            <a:ext cx="352800" cy="425867"/>
            <a:chOff x="10994401" y="370800"/>
            <a:chExt cx="352800" cy="425867"/>
          </a:xfrm>
        </p:grpSpPr>
        <p:cxnSp>
          <p:nvCxnSpPr>
            <p:cNvPr id="23" name="직선 연결선 22"/>
            <p:cNvCxnSpPr/>
            <p:nvPr/>
          </p:nvCxnSpPr>
          <p:spPr>
            <a:xfrm rot="2700000">
              <a:off x="10994400" y="547200"/>
              <a:ext cx="352800" cy="0"/>
            </a:xfrm>
            <a:prstGeom prst="line">
              <a:avLst/>
            </a:prstGeom>
            <a:ln w="25400" algn="ctr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 rot="18900000">
              <a:off x="10994401" y="796667"/>
              <a:ext cx="352800" cy="0"/>
            </a:xfrm>
            <a:prstGeom prst="line">
              <a:avLst/>
            </a:prstGeom>
            <a:ln w="25400" algn="ctr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그룹 24"/>
          <p:cNvGrpSpPr/>
          <p:nvPr/>
        </p:nvGrpSpPr>
        <p:grpSpPr>
          <a:xfrm rot="0">
            <a:off x="11360956" y="370800"/>
            <a:ext cx="352800" cy="425867"/>
            <a:chOff x="10994401" y="370800"/>
            <a:chExt cx="352800" cy="425867"/>
          </a:xfrm>
        </p:grpSpPr>
        <p:cxnSp>
          <p:nvCxnSpPr>
            <p:cNvPr id="26" name="직선 연결선 25"/>
            <p:cNvCxnSpPr/>
            <p:nvPr/>
          </p:nvCxnSpPr>
          <p:spPr>
            <a:xfrm rot="2700000">
              <a:off x="10994400" y="547200"/>
              <a:ext cx="352800" cy="0"/>
            </a:xfrm>
            <a:prstGeom prst="line">
              <a:avLst/>
            </a:prstGeom>
            <a:ln w="25400" algn="ctr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 rot="18900000">
              <a:off x="10994401" y="796667"/>
              <a:ext cx="352800" cy="0"/>
            </a:xfrm>
            <a:prstGeom prst="line">
              <a:avLst/>
            </a:prstGeom>
            <a:ln w="25400" algn="ctr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335282" y="5661279"/>
            <a:ext cx="4968621" cy="59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</a:pPr>
            <a:r>
              <a:rPr lang="en-US" altLang="ko-KR" sz="3300">
                <a:latin typeface="궁서"/>
                <a:ea typeface="궁서"/>
              </a:rPr>
              <a:t>05 </a:t>
            </a:r>
            <a:r>
              <a:rPr lang="ko-KR" altLang="en-US" sz="3300">
                <a:solidFill>
                  <a:schemeClr val="tx1"/>
                </a:solidFill>
                <a:latin typeface="궁서"/>
                <a:ea typeface="문체부 쓰기 정체"/>
              </a:rPr>
              <a:t>유량</a:t>
            </a:r>
            <a:r>
              <a:rPr lang="en-US" altLang="ko-KR" sz="3300">
                <a:solidFill>
                  <a:schemeClr val="tx1"/>
                </a:solidFill>
                <a:latin typeface="궁서"/>
                <a:ea typeface="문체부 쓰기 정체"/>
              </a:rPr>
              <a:t>,</a:t>
            </a:r>
            <a:r>
              <a:rPr lang="ko-KR" altLang="en-US" sz="3300">
                <a:solidFill>
                  <a:schemeClr val="tx1"/>
                </a:solidFill>
                <a:latin typeface="궁서"/>
                <a:ea typeface="문체부 쓰기 정체"/>
              </a:rPr>
              <a:t>압력센서의</a:t>
            </a:r>
            <a:r>
              <a:rPr lang="ko-KR" altLang="en-US" sz="3300">
                <a:solidFill>
                  <a:schemeClr val="tx1"/>
                </a:solidFill>
                <a:latin typeface="문체부 쓰기 정체"/>
                <a:ea typeface="문체부 쓰기 정체"/>
              </a:rPr>
              <a:t> 의견</a:t>
            </a:r>
            <a:endParaRPr lang="ko-KR" altLang="en-US" sz="3300">
              <a:solidFill>
                <a:schemeClr val="tx1"/>
              </a:solidFill>
              <a:latin typeface="문체부 쓰기 정체"/>
              <a:ea typeface="문체부 쓰기 정체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개체 틀 2"/>
          <p:cNvPicPr>
            <a:picLocks noGrp="1" noChangeAspect="1"/>
          </p:cNvPicPr>
          <p:nvPr>
            <p:ph type="pic" sz="half" idx="1"/>
          </p:nvPr>
        </p:nvPicPr>
        <p:blipFill rotWithShape="1">
          <a:blip r:embed="rId2"/>
          <a:srcRect t="7990" b="7990"/>
          <a:stretch>
            <a:fillRect/>
          </a:stretch>
        </p:blipFill>
        <p:spPr>
          <a:xfrm>
            <a:off x="623315" y="1094391"/>
            <a:ext cx="5385599" cy="4525200"/>
          </a:xfrm>
          <a:prstGeom prst="rect">
            <a:avLst/>
          </a:prstGeom>
        </p:spPr>
      </p:pic>
      <p:sp>
        <p:nvSpPr>
          <p:cNvPr id="4" name="본문 개체 틀 3"/>
          <p:cNvSpPr>
            <a:spLocks noGrp="1"/>
          </p:cNvSpPr>
          <p:nvPr>
            <p:ph type="body" sz="half" idx="2"/>
          </p:nvPr>
        </p:nvSpPr>
        <p:spPr>
          <a:xfrm>
            <a:off x="6096000" y="1094009"/>
            <a:ext cx="5384799" cy="4525963"/>
          </a:xfrm>
        </p:spPr>
        <p:txBody>
          <a:bodyPr/>
          <a:lstStyle/>
          <a:p>
            <a:pPr/>
            <a:r>
              <a:rPr lang="ko-KR" altLang="en-US" sz="1600"/>
              <a:t>소방용 펌프: </a:t>
            </a:r>
            <a:endParaRPr lang="ko-KR" altLang="en-US" sz="1600"/>
          </a:p>
          <a:p>
            <a:pPr>
              <a:buNone/>
            </a:pPr>
            <a:r>
              <a:rPr lang="ko-KR" altLang="en-US" sz="1600"/>
              <a:t>크게 모터펌프와 엔진펌프로 나뉘는 펌프 중</a:t>
            </a:r>
            <a:endParaRPr lang="ko-KR" altLang="en-US" sz="1600"/>
          </a:p>
          <a:p>
            <a:pPr>
              <a:buNone/>
            </a:pPr>
            <a:r>
              <a:rPr lang="ko-KR" altLang="en-US" sz="1600"/>
              <a:t>소방펌프에서 요구하는 유량과 양정을 소화할 수 있는</a:t>
            </a:r>
            <a:endParaRPr lang="ko-KR" altLang="en-US" sz="1600"/>
          </a:p>
          <a:p>
            <a:pPr>
              <a:buNone/>
            </a:pPr>
            <a:r>
              <a:rPr lang="ko-KR" altLang="en-US" sz="1600"/>
              <a:t>펌프를 소방펌프로 이해할 수 있다.</a:t>
            </a:r>
            <a:endParaRPr lang="ko-KR" altLang="en-US" sz="1600"/>
          </a:p>
          <a:p>
            <a:pPr>
              <a:buNone/>
            </a:pPr>
            <a:endParaRPr lang="ko-KR" altLang="en-US" sz="1600"/>
          </a:p>
          <a:p>
            <a:pPr>
              <a:buNone/>
            </a:pPr>
            <a:r>
              <a:rPr lang="ko-KR" altLang="en-US" sz="1600"/>
              <a:t>그러므로, </a:t>
            </a:r>
            <a:endParaRPr lang="ko-KR" altLang="en-US" sz="1600"/>
          </a:p>
          <a:p>
            <a:pPr>
              <a:buNone/>
            </a:pPr>
            <a:r>
              <a:rPr lang="ko-KR" altLang="en-US" sz="1600"/>
              <a:t>소방펌프에서 나오는 압력과 유량을 측정하기 위해서는 </a:t>
            </a:r>
            <a:endParaRPr lang="ko-KR" altLang="en-US" sz="1600"/>
          </a:p>
          <a:p>
            <a:pPr>
              <a:buNone/>
            </a:pPr>
            <a:r>
              <a:rPr lang="ko-KR" altLang="en-US" sz="1600"/>
              <a:t>수압을 버틸 수 있는 단단함과 많은 양의 압력을 측정 </a:t>
            </a:r>
            <a:endParaRPr lang="ko-KR" altLang="en-US" sz="1600"/>
          </a:p>
          <a:p>
            <a:pPr>
              <a:buNone/>
            </a:pPr>
            <a:r>
              <a:rPr lang="ko-KR" altLang="en-US" sz="1600"/>
              <a:t>할 수 있어야 한다.</a:t>
            </a:r>
            <a:endParaRPr lang="ko-KR" altLang="en-US" sz="1600"/>
          </a:p>
          <a:p>
            <a:pPr>
              <a:buNone/>
            </a:pPr>
            <a:endParaRPr lang="ko-KR" altLang="en-US" sz="1600"/>
          </a:p>
        </p:txBody>
      </p:sp>
      <p:cxnSp>
        <p:nvCxnSpPr>
          <p:cNvPr id="5" name="직선 연결선 4"/>
          <p:cNvCxnSpPr/>
          <p:nvPr/>
        </p:nvCxnSpPr>
        <p:spPr>
          <a:xfrm>
            <a:off x="2423540" y="203834"/>
            <a:ext cx="9643016" cy="0"/>
          </a:xfrm>
          <a:prstGeom prst="line">
            <a:avLst/>
          </a:prstGeom>
          <a:ln w="381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0" y="0"/>
            <a:ext cx="2639567" cy="407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100"/>
              <a:t>소방펌프의 이해</a:t>
            </a:r>
            <a:endParaRPr lang="ko-KR" altLang="en-US" sz="2100"/>
          </a:p>
        </p:txBody>
      </p:sp>
      <p:cxnSp>
        <p:nvCxnSpPr>
          <p:cNvPr id="7" name="직선 연결선 6"/>
          <p:cNvCxnSpPr/>
          <p:nvPr/>
        </p:nvCxnSpPr>
        <p:spPr>
          <a:xfrm>
            <a:off x="125444" y="6669405"/>
            <a:ext cx="11941112" cy="0"/>
          </a:xfrm>
          <a:prstGeom prst="line">
            <a:avLst/>
          </a:prstGeom>
          <a:ln w="381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xmlns:mc="http://schemas.openxmlformats.org/markup-compatibility/2006" xmlns:hp="http://schemas.haansoft.com/office/presentation/8.0" mc:Ignorable="hp" hp:hslDur="5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42" presetClass="entr" presetSubtype="0" fill="hold" nodeType="click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2" presetID="42" presetClass="entr" presetSubtype="0" fill="hold" nodeType="click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9" presetID="42" presetClass="entr" presetSubtype="0" fill="hold" nodeType="click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6" presetID="42" presetClass="entr" presetSubtype="0" fill="hold" nodeType="click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>
            <a:off x="2423540" y="203834"/>
            <a:ext cx="9643016" cy="0"/>
          </a:xfrm>
          <a:prstGeom prst="line">
            <a:avLst/>
          </a:prstGeom>
          <a:ln w="381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0" y="0"/>
            <a:ext cx="2639567" cy="407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100"/>
              <a:t>압력센서의  정의</a:t>
            </a:r>
            <a:endParaRPr lang="ko-KR" altLang="en-US" sz="2100"/>
          </a:p>
        </p:txBody>
      </p:sp>
      <p:cxnSp>
        <p:nvCxnSpPr>
          <p:cNvPr id="4" name="직선 연결선 3"/>
          <p:cNvCxnSpPr/>
          <p:nvPr/>
        </p:nvCxnSpPr>
        <p:spPr>
          <a:xfrm>
            <a:off x="125444" y="6669405"/>
            <a:ext cx="11941112" cy="0"/>
          </a:xfrm>
          <a:prstGeom prst="line">
            <a:avLst/>
          </a:prstGeom>
          <a:ln w="381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5278" y="620648"/>
            <a:ext cx="1512190" cy="358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ko-KR" altLang="en-US"/>
              <a:t>압력센서란?</a:t>
            </a: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35278" y="979170"/>
            <a:ext cx="9577200" cy="638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ko-KR" altLang="en-US"/>
              <a:t>기체, 액체, 고체 등 모든 물질간에 작용하는 역학적에너지 를 검출하기 위한 센서의 총칭입니다.</a:t>
            </a:r>
            <a:endParaRPr lang="ko-KR" altLang="en-US"/>
          </a:p>
          <a:p>
            <a:pPr/>
            <a:r>
              <a:rPr lang="ko-KR" altLang="en-US"/>
              <a:t>또한 분류로는 측정용도와 출력신호로 나뉩니다.</a:t>
            </a:r>
            <a:endParaRPr lang="ko-KR" altLang="en-US"/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324469" y="1870329"/>
          <a:ext cx="7602150" cy="910590"/>
        </p:xfrm>
        <a:graphic>
          <a:graphicData uri="http://schemas.openxmlformats.org/drawingml/2006/table">
            <a:tbl>
              <a:tblPr firstRow="1" bandRow="1"/>
              <a:tblGrid>
                <a:gridCol w="2366324"/>
                <a:gridCol w="2617913"/>
                <a:gridCol w="2617913"/>
              </a:tblGrid>
              <a:tr h="370840">
                <a:tc rowSpan="2">
                  <a:txBody>
                    <a:bodyPr vert="horz" lIns="91440" tIns="45720" rIns="91440" bIns="45720" anchor="t" anchorCtr="0"/>
                    <a:p>
                      <a:pPr algn="ctr"/>
                      <a:endParaRPr lang="ko-KR" altLang="en-US">
                        <a:solidFill>
                          <a:schemeClr val="bg1">
                            <a:lumMod val="8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ko-KR" altLang="en-US">
                          <a:solidFill>
                            <a:schemeClr val="bg1">
                              <a:lumMod val="80000"/>
                            </a:schemeClr>
                          </a:solidFill>
                        </a:rPr>
                        <a:t>측정용도의 따른 분류</a:t>
                      </a:r>
                      <a:endParaRPr lang="ko-KR" altLang="en-US">
                        <a:solidFill>
                          <a:schemeClr val="bg1">
                            <a:lumMod val="80000"/>
                          </a:schemeClr>
                        </a:solidFill>
                      </a:endParaRPr>
                    </a:p>
                    <a:p>
                      <a:pPr algn="ctr"/>
                      <a:endParaRPr lang="ko-KR" altLang="en-US">
                        <a:solidFill>
                          <a:schemeClr val="bg1">
                            <a:lumMod val="80000"/>
                          </a:schemeClr>
                        </a:solidFill>
                      </a:endParaRPr>
                    </a:p>
                  </a:txBody>
                  <a:tcPr marL="91440" marR="91440">
                    <a:solidFill>
                      <a:srgbClr val="414a56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algn="ctr"/>
                      <a:r>
                        <a:rPr lang="ko-KR" altLang="en-US">
                          <a:solidFill>
                            <a:schemeClr val="bg1">
                              <a:lumMod val="80000"/>
                            </a:schemeClr>
                          </a:solidFill>
                        </a:rPr>
                        <a:t>압력계</a:t>
                      </a:r>
                      <a:endParaRPr lang="ko-KR" altLang="en-US">
                        <a:solidFill>
                          <a:schemeClr val="bg1">
                            <a:lumMod val="80000"/>
                          </a:schemeClr>
                        </a:solidFill>
                      </a:endParaRPr>
                    </a:p>
                  </a:txBody>
                  <a:tcPr marL="91440" marR="91440">
                    <a:solidFill>
                      <a:srgbClr val="414a56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algn="ctr"/>
                      <a:r>
                        <a:rPr lang="ko-KR" altLang="en-US">
                          <a:solidFill>
                            <a:schemeClr val="bg1">
                              <a:lumMod val="80000"/>
                            </a:schemeClr>
                          </a:solidFill>
                        </a:rPr>
                        <a:t>진공계</a:t>
                      </a:r>
                      <a:endParaRPr lang="ko-KR" altLang="en-US">
                        <a:solidFill>
                          <a:schemeClr val="bg1">
                            <a:lumMod val="80000"/>
                          </a:schemeClr>
                        </a:solidFill>
                      </a:endParaRPr>
                    </a:p>
                  </a:txBody>
                  <a:tcPr marL="91440" marR="91440">
                    <a:solidFill>
                      <a:srgbClr val="414a56"/>
                    </a:solidFill>
                  </a:tcPr>
                </a:tc>
              </a:tr>
              <a:tr h="370840">
                <a:tc vMerge="1">
                  <a:txBody>
                    <a:bodyPr/>
                    <a:p>
                      <a:pPr/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1440" tIns="45720" rIns="91440" bIns="45720" anchor="t" anchorCtr="0"/>
                    <a:p>
                      <a:pPr algn="ctr"/>
                      <a:r>
                        <a:rPr lang="ko-KR" altLang="en-US">
                          <a:solidFill>
                            <a:schemeClr val="tx1"/>
                          </a:solidFill>
                        </a:rPr>
                        <a:t>대기압 측정</a:t>
                      </a:r>
                      <a:endParaRPr lang="ko-KR" altLang="en-US">
                        <a:solidFill>
                          <a:schemeClr val="tx1"/>
                        </a:solidFill>
                      </a:endParaRPr>
                    </a:p>
                  </a:txBody>
                  <a:tcPr marL="91440" marR="91440">
                    <a:solidFill>
                      <a:srgbClr val="d9d8d8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algn="ctr"/>
                      <a:r>
                        <a:rPr lang="ko-KR" altLang="en-US">
                          <a:solidFill>
                            <a:schemeClr val="tx1"/>
                          </a:solidFill>
                        </a:rPr>
                        <a:t>낮은 압력 측정</a:t>
                      </a:r>
                      <a:endParaRPr lang="ko-KR" altLang="en-US">
                        <a:solidFill>
                          <a:schemeClr val="tx1"/>
                        </a:solidFill>
                      </a:endParaRPr>
                    </a:p>
                  </a:txBody>
                  <a:tcPr marL="91440" marR="91440">
                    <a:solidFill>
                      <a:srgbClr val="d9d8d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342000" y="3139200"/>
          <a:ext cx="7567199" cy="1015199"/>
        </p:xfrm>
        <a:graphic>
          <a:graphicData uri="http://schemas.openxmlformats.org/drawingml/2006/table">
            <a:tbl>
              <a:tblPr firstRow="1" bandRow="1"/>
              <a:tblGrid>
                <a:gridCol w="2347435"/>
                <a:gridCol w="2613536"/>
                <a:gridCol w="2606228"/>
              </a:tblGrid>
              <a:tr h="371011">
                <a:tc rowSpan="2">
                  <a:txBody>
                    <a:bodyPr vert="horz" lIns="91440" tIns="45720" rIns="91440" bIns="45720" anchor="t" anchorCtr="0"/>
                    <a:p>
                      <a:pPr/>
                      <a:endParaRPr lang="ko-KR" altLang="en-US">
                        <a:solidFill>
                          <a:schemeClr val="tx1"/>
                        </a:solidFill>
                      </a:endParaRPr>
                    </a:p>
                    <a:p>
                      <a:pPr/>
                      <a:r>
                        <a:rPr lang="ko-KR" altLang="en-US">
                          <a:solidFill>
                            <a:schemeClr val="bg1">
                              <a:lumMod val="80000"/>
                            </a:schemeClr>
                          </a:solidFill>
                        </a:rPr>
                        <a:t>출력신호에 따른 분류</a:t>
                      </a:r>
                      <a:endParaRPr lang="ko-KR" altLang="en-US">
                        <a:solidFill>
                          <a:schemeClr val="bg1">
                            <a:lumMod val="80000"/>
                          </a:schemeClr>
                        </a:solidFill>
                      </a:endParaRPr>
                    </a:p>
                  </a:txBody>
                  <a:tcPr marL="91440" marR="91440">
                    <a:solidFill>
                      <a:srgbClr val="414a56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algn="ctr"/>
                      <a:r>
                        <a:rPr lang="ko-KR" altLang="en-US">
                          <a:solidFill>
                            <a:schemeClr val="bg1">
                              <a:lumMod val="80000"/>
                            </a:schemeClr>
                          </a:solidFill>
                        </a:rPr>
                        <a:t>압력 스위치</a:t>
                      </a:r>
                      <a:endParaRPr lang="ko-KR" altLang="en-US">
                        <a:solidFill>
                          <a:schemeClr val="bg1">
                            <a:lumMod val="80000"/>
                          </a:schemeClr>
                        </a:solidFill>
                      </a:endParaRPr>
                    </a:p>
                  </a:txBody>
                  <a:tcPr marL="91440" marR="91440">
                    <a:solidFill>
                      <a:srgbClr val="414a56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algn="ctr"/>
                      <a:r>
                        <a:rPr lang="ko-KR" altLang="en-US">
                          <a:solidFill>
                            <a:schemeClr val="bg1">
                              <a:lumMod val="80000"/>
                            </a:schemeClr>
                          </a:solidFill>
                        </a:rPr>
                        <a:t>압력 센서</a:t>
                      </a:r>
                      <a:endParaRPr lang="ko-KR" altLang="en-US">
                        <a:solidFill>
                          <a:schemeClr val="bg1">
                            <a:lumMod val="80000"/>
                          </a:schemeClr>
                        </a:solidFill>
                      </a:endParaRPr>
                    </a:p>
                  </a:txBody>
                  <a:tcPr marL="91440" marR="91440">
                    <a:solidFill>
                      <a:srgbClr val="414a56"/>
                    </a:solidFill>
                  </a:tcPr>
                </a:tc>
              </a:tr>
              <a:tr h="644188">
                <a:tc vMerge="1">
                  <a:txBody>
                    <a:bodyPr/>
                    <a:p>
                      <a:pPr/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1440" tIns="45720" rIns="91440" bIns="45720" anchor="t" anchorCtr="0"/>
                    <a:p>
                      <a:pPr algn="ctr"/>
                      <a:r>
                        <a:rPr lang="ko-KR" altLang="en-US">
                          <a:solidFill>
                            <a:schemeClr val="tx1"/>
                          </a:solidFill>
                        </a:rPr>
                        <a:t>스위치 신호를 내는 압력</a:t>
                      </a:r>
                      <a:endParaRPr lang="ko-KR" altLang="en-US">
                        <a:solidFill>
                          <a:schemeClr val="tx1"/>
                        </a:solidFill>
                      </a:endParaRPr>
                    </a:p>
                  </a:txBody>
                  <a:tcPr marL="91440" marR="91440">
                    <a:solidFill>
                      <a:srgbClr val="d9d8d8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algn="ctr"/>
                      <a:r>
                        <a:rPr lang="ko-KR" altLang="en-US">
                          <a:solidFill>
                            <a:schemeClr val="tx1"/>
                          </a:solidFill>
                        </a:rPr>
                        <a:t>전기신호로 내는 압력</a:t>
                      </a:r>
                      <a:endParaRPr lang="ko-KR" altLang="en-US">
                        <a:solidFill>
                          <a:schemeClr val="tx1"/>
                        </a:solidFill>
                      </a:endParaRPr>
                    </a:p>
                  </a:txBody>
                  <a:tcPr marL="91440" marR="91440">
                    <a:solidFill>
                      <a:srgbClr val="d9d8d8"/>
                    </a:solidFill>
                  </a:tcPr>
                </a:tc>
              </a:tr>
            </a:tbl>
          </a:graphicData>
        </a:graphic>
      </p:graphicFrame>
      <p:cxnSp>
        <p:nvCxnSpPr>
          <p:cNvPr id="17" name="직선 연결선 16"/>
          <p:cNvCxnSpPr/>
          <p:nvPr/>
        </p:nvCxnSpPr>
        <p:spPr>
          <a:xfrm rot="16200000">
            <a:off x="-822671" y="5522217"/>
            <a:ext cx="2294282" cy="0"/>
          </a:xfrm>
          <a:prstGeom prst="line">
            <a:avLst/>
          </a:prstGeom>
          <a:ln w="381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42620" y="4375076"/>
            <a:ext cx="9425839" cy="1185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ko-KR" altLang="en-US"/>
              <a:t>그리고 압력센서의 전기신호는 직류 일 때 0 ~ 10</a:t>
            </a:r>
            <a:r>
              <a:rPr lang="en-US" altLang="ko-KR"/>
              <a:t>V</a:t>
            </a:r>
            <a:r>
              <a:rPr lang="ko-KR" altLang="en-US"/>
              <a:t> , </a:t>
            </a:r>
            <a:r>
              <a:rPr lang="en-US" altLang="ko-KR"/>
              <a:t>5V</a:t>
            </a:r>
            <a:r>
              <a:rPr lang="ko-KR" altLang="en-US"/>
              <a:t>,전압과</a:t>
            </a:r>
            <a:r>
              <a:rPr lang="en-US" altLang="ko-KR"/>
              <a:t> 4~20mA</a:t>
            </a:r>
            <a:r>
              <a:rPr lang="ko-KR" altLang="en-US"/>
              <a:t> 사이에 흐르는 전류이며</a:t>
            </a:r>
            <a:endParaRPr lang="ko-KR" altLang="en-US"/>
          </a:p>
          <a:p>
            <a:pPr/>
            <a:r>
              <a:rPr lang="ko-KR" altLang="en-US"/>
              <a:t>보통 비례되는 신호를 발생하는 장치에 쓰이는 경우가 많고 스위치로 분류되는 것도 </a:t>
            </a:r>
            <a:endParaRPr lang="ko-KR" altLang="en-US"/>
          </a:p>
          <a:p>
            <a:pPr/>
            <a:r>
              <a:rPr lang="ko-KR" altLang="en-US"/>
              <a:t>센서의 범위에 들어 가기 때문에 확실히 구분해야 합니다.</a:t>
            </a:r>
            <a:endParaRPr lang="ko-KR" altLang="en-US"/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2">
            <a:lum/>
          </a:blip>
          <a:stretch>
            <a:fillRect/>
          </a:stretch>
        </p:blipFill>
        <p:spPr>
          <a:xfrm>
            <a:off x="9622800" y="1616400"/>
            <a:ext cx="2288163" cy="2822400"/>
          </a:xfrm>
          <a:prstGeom prst="rect">
            <a:avLst/>
          </a:prstGeom>
        </p:spPr>
      </p:pic>
    </p:spTree>
  </p:cSld>
  <p:clrMapOvr>
    <a:masterClrMapping/>
  </p:clrMapOvr>
  <p:transition xmlns:mc="http://schemas.openxmlformats.org/markup-compatibility/2006" xmlns:hp="http://schemas.haansoft.com/office/presentation/8.0" mc:Ignorable="hp" hp:hslDur="5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42" presetClass="entr" presetSubtype="0" fill="hold" nodeType="click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10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7" presetID="22" presetClass="entr" presetSubtype="4" fill="hold" nodeType="clickEffect" mc:Ignorable="hp" hp:hslPresetID="2" hp:hslPresetSubtype="DirectionBottomToTop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2" presetID="22" presetClass="entr" presetSubtype="4" fill="hold" nodeType="clickEffect" mc:Ignorable="hp" hp:hslPresetID="2" hp:hslPresetSubtype="DirectionBottomToTop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7" presetID="22" presetClass="entr" presetSubtype="4" fill="hold" nodeType="clickEffect" mc:Ignorable="hp" hp:hslPresetID="2" hp:hslPresetSubtype="DirectionBottomToTop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>
            <a:off x="2423540" y="203834"/>
            <a:ext cx="9643016" cy="0"/>
          </a:xfrm>
          <a:prstGeom prst="line">
            <a:avLst/>
          </a:prstGeom>
          <a:ln w="381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0" y="0"/>
            <a:ext cx="2639567" cy="407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100"/>
              <a:t>압력센서의  종류</a:t>
            </a:r>
            <a:endParaRPr lang="ko-KR" altLang="en-US" sz="2100"/>
          </a:p>
        </p:txBody>
      </p:sp>
      <p:cxnSp>
        <p:nvCxnSpPr>
          <p:cNvPr id="4" name="직선 연결선 3"/>
          <p:cNvCxnSpPr/>
          <p:nvPr/>
        </p:nvCxnSpPr>
        <p:spPr>
          <a:xfrm>
            <a:off x="125444" y="6669405"/>
            <a:ext cx="11941112" cy="0"/>
          </a:xfrm>
          <a:prstGeom prst="line">
            <a:avLst/>
          </a:prstGeom>
          <a:ln w="381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63270" y="764667"/>
            <a:ext cx="5832322" cy="909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ko-KR" altLang="en-US"/>
              <a:t>종류로는 기계식, 전자식, 반도체식으로 나눌 수 있습니다.</a:t>
            </a:r>
            <a:endParaRPr lang="ko-KR" altLang="en-US"/>
          </a:p>
          <a:p>
            <a:pPr/>
            <a:endParaRPr lang="ko-KR" altLang="en-US"/>
          </a:p>
          <a:p>
            <a:pPr/>
            <a:r>
              <a:rPr lang="ko-KR" altLang="en-US"/>
              <a:t>먼저, 기계식 압력 센서는 압력계로써 </a:t>
            </a:r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661229" y="1325880"/>
            <a:ext cx="6403392" cy="367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ko-KR" altLang="en-US"/>
              <a:t>액주 압력계: 유리관에 액체를 넣어 압력에 따라 수위가 변동</a:t>
            </a:r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4661229" y="1770126"/>
            <a:ext cx="6259374" cy="643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ko-KR" altLang="en-US"/>
              <a:t>탄성 압력계: 부르동관 압력계, 다이어프램, 압력계, 벨로우즈 압력계와 같이 공업용으로 많이 사용.</a:t>
            </a:r>
            <a:endParaRPr lang="ko-KR" altLang="en-US"/>
          </a:p>
        </p:txBody>
      </p:sp>
      <p:grpSp>
        <p:nvGrpSpPr>
          <p:cNvPr id="21" name="그룹 20"/>
          <p:cNvGrpSpPr/>
          <p:nvPr/>
        </p:nvGrpSpPr>
        <p:grpSpPr>
          <a:xfrm rot="0">
            <a:off x="4079746" y="1477518"/>
            <a:ext cx="584249" cy="1137645"/>
            <a:chOff x="4079748" y="1268730"/>
            <a:chExt cx="584249" cy="1137645"/>
          </a:xfrm>
        </p:grpSpPr>
        <p:cxnSp>
          <p:nvCxnSpPr>
            <p:cNvPr id="7" name="직선 연결선 6"/>
            <p:cNvCxnSpPr/>
            <p:nvPr/>
          </p:nvCxnSpPr>
          <p:spPr>
            <a:xfrm>
              <a:off x="4079749" y="1268730"/>
              <a:ext cx="584248" cy="0"/>
            </a:xfrm>
            <a:prstGeom prst="line">
              <a:avLst/>
            </a:prstGeom>
            <a:ln w="25400" algn="ctr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/>
            <p:cNvCxnSpPr/>
            <p:nvPr/>
          </p:nvCxnSpPr>
          <p:spPr>
            <a:xfrm rot="16200000" flipH="1">
              <a:off x="3798962" y="1549516"/>
              <a:ext cx="561573" cy="0"/>
            </a:xfrm>
            <a:prstGeom prst="line">
              <a:avLst/>
            </a:prstGeom>
            <a:ln w="25400" algn="ctr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>
              <a:off x="4079749" y="1830303"/>
              <a:ext cx="581483" cy="0"/>
            </a:xfrm>
            <a:prstGeom prst="line">
              <a:avLst/>
            </a:prstGeom>
            <a:ln w="25400" algn="ctr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 rot="16200000" flipH="1">
              <a:off x="3798961" y="2125588"/>
              <a:ext cx="561573" cy="0"/>
            </a:xfrm>
            <a:prstGeom prst="line">
              <a:avLst/>
            </a:prstGeom>
            <a:ln w="25400" algn="ctr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>
              <a:off x="4079749" y="2406375"/>
              <a:ext cx="584248" cy="0"/>
            </a:xfrm>
            <a:prstGeom prst="line">
              <a:avLst/>
            </a:prstGeom>
            <a:ln w="25400" algn="ctr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4663994" y="2413635"/>
            <a:ext cx="5392499" cy="367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ko-KR" altLang="en-US"/>
              <a:t>진공계: 정밀하게 기체 압력을 측정</a:t>
            </a:r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1775460" y="3218688"/>
            <a:ext cx="2259903" cy="367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ko-KR" altLang="en-US"/>
              <a:t>전자식 압력센서로는</a:t>
            </a:r>
            <a:endParaRPr lang="ko-KR" altLang="en-US"/>
          </a:p>
        </p:txBody>
      </p:sp>
      <p:grpSp>
        <p:nvGrpSpPr>
          <p:cNvPr id="24" name="그룹 23"/>
          <p:cNvGrpSpPr/>
          <p:nvPr/>
        </p:nvGrpSpPr>
        <p:grpSpPr>
          <a:xfrm rot="0">
            <a:off x="4073463" y="3377586"/>
            <a:ext cx="537017" cy="1137645"/>
            <a:chOff x="4079748" y="1268730"/>
            <a:chExt cx="584249" cy="1137645"/>
          </a:xfrm>
        </p:grpSpPr>
        <p:cxnSp>
          <p:nvCxnSpPr>
            <p:cNvPr id="25" name="직선 연결선 24"/>
            <p:cNvCxnSpPr/>
            <p:nvPr/>
          </p:nvCxnSpPr>
          <p:spPr>
            <a:xfrm>
              <a:off x="4079749" y="1268730"/>
              <a:ext cx="584248" cy="0"/>
            </a:xfrm>
            <a:prstGeom prst="line">
              <a:avLst/>
            </a:prstGeom>
            <a:ln w="25400" algn="ctr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 rot="16200000" flipH="1">
              <a:off x="3798962" y="1549516"/>
              <a:ext cx="561573" cy="0"/>
            </a:xfrm>
            <a:prstGeom prst="line">
              <a:avLst/>
            </a:prstGeom>
            <a:ln w="25400" algn="ctr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4079749" y="1830303"/>
              <a:ext cx="581483" cy="0"/>
            </a:xfrm>
            <a:prstGeom prst="line">
              <a:avLst/>
            </a:prstGeom>
            <a:ln w="25400" algn="ctr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 rot="16200000" flipH="1">
              <a:off x="3798961" y="2125588"/>
              <a:ext cx="561573" cy="0"/>
            </a:xfrm>
            <a:prstGeom prst="line">
              <a:avLst/>
            </a:prstGeom>
            <a:ln w="25400" algn="ctr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4079749" y="2406375"/>
              <a:ext cx="584248" cy="0"/>
            </a:xfrm>
            <a:prstGeom prst="line">
              <a:avLst/>
            </a:prstGeom>
            <a:ln w="25400" algn="ctr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4657713" y="3212973"/>
            <a:ext cx="6982980" cy="367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ko-KR" altLang="en-US"/>
              <a:t>압저항형: 힘을 가하여 발생하는 변형을 측정을 기반으로 하는 타입</a:t>
            </a:r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4657713" y="3722052"/>
            <a:ext cx="6982980" cy="366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ko-KR" altLang="en-US"/>
              <a:t>압전형: 힘을 가했을 때 발생하는 전하를 측정하는 타입</a:t>
            </a:r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4657713" y="4299204"/>
            <a:ext cx="6850607" cy="367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ko-KR" altLang="en-US"/>
              <a:t>정전용량형: 전위를 주었을 때 축적하는 전하 크기를 측정하는 타입</a:t>
            </a:r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261841" y="5077968"/>
            <a:ext cx="7601083" cy="367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ko-KR" altLang="en-US"/>
              <a:t>반도체식 압력센서는 압저항형 또는 정전용량형 </a:t>
            </a:r>
            <a:r>
              <a:rPr lang="en-US" altLang="ko-KR"/>
              <a:t>IC</a:t>
            </a:r>
            <a:r>
              <a:rPr lang="ko-KR" altLang="en-US"/>
              <a:t> 화한 압력센서 입니다.</a:t>
            </a:r>
            <a:endParaRPr lang="ko-KR" altLang="en-US"/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468818" y="1642994"/>
            <a:ext cx="1421224" cy="1569978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257094" y="3572955"/>
            <a:ext cx="3632949" cy="1512252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57093" y="5521452"/>
            <a:ext cx="10657332" cy="1067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ko-KR" altLang="en-US" sz="1600"/>
              <a:t>* 액주: 관 또는 용기 내의 유체의 압력을 가스관의 높이 차로 계산하는 것</a:t>
            </a:r>
            <a:endParaRPr lang="ko-KR" altLang="en-US" sz="1600"/>
          </a:p>
          <a:p>
            <a:pPr/>
            <a:r>
              <a:rPr lang="ko-KR" altLang="en-US" sz="1600"/>
              <a:t>* 부르동관: 한쪽 끝이 막히고 원호모양으로 구부러진 관</a:t>
            </a:r>
            <a:endParaRPr lang="ko-KR" altLang="en-US" sz="1600"/>
          </a:p>
          <a:p>
            <a:pPr/>
            <a:r>
              <a:rPr lang="ko-KR" altLang="en-US" sz="1600"/>
              <a:t>* 다이어프램: 탄성이 있는 얇은 막의 간막이 판</a:t>
            </a:r>
            <a:endParaRPr lang="ko-KR" altLang="en-US" sz="1600"/>
          </a:p>
          <a:p>
            <a:pPr/>
            <a:r>
              <a:rPr lang="ko-KR" altLang="en-US" sz="1600"/>
              <a:t>* 벨로우즈:  앞쪽 부분에 유압이나 수압 또는 공기압 등의 압력으로 밸로우즈가 밀려 조그만 스위치를 작동하는 방식</a:t>
            </a:r>
            <a:endParaRPr lang="ko-KR" altLang="en-US" sz="1600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42" presetClass="entr" presetSubtype="0" fill="hold" nodeType="click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2" presetID="42" presetClass="entr" presetSubtype="0" fill="hold" grpId="0" nodeType="click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17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22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27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34" presetID="42" presetClass="entr" presetSubtype="0" fill="hold" nodeType="click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39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46" presetID="42" presetClass="entr" presetSubtype="0" fill="hold" nodeType="click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51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56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61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68" presetID="42" presetClass="entr" presetSubtype="0" fill="hold" nodeType="click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75" presetID="42" presetClass="entr" presetSubtype="0" fill="hold" nodeType="click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 autoUpdateAnimBg="1"/>
      <p:bldP spid="11" grpId="0" animBg="1" autoUpdateAnimBg="1"/>
      <p:bldP spid="21" grpId="0" animBg="1" autoUpdateAnimBg="1"/>
      <p:bldP spid="20" grpId="0" animBg="1" autoUpdateAnimBg="1"/>
      <p:bldP spid="23" grpId="0" animBg="1" autoUpdateAnimBg="1"/>
      <p:bldP spid="24" grpId="0" animBg="1" autoUpdateAnimBg="1"/>
      <p:bldP spid="30" grpId="0" animBg="1" autoUpdateAnimBg="1"/>
      <p:bldP spid="31" grpId="0" animBg="1" autoUpdateAnimBg="1"/>
      <p:bldP spid="32" grpId="0" animBg="1" autoUpdateAnimBg="1"/>
      <p:bldP spid="36" grpId="0" animBg="1" autoUpdateAnimBg="1"/>
      <p:bldP spid="39" grpId="0" animBg="1" autoUpdateAnimBg="1"/>
    </p:bldLst>
  </p:timing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>
            <a:off x="2423540" y="203834"/>
            <a:ext cx="9643016" cy="0"/>
          </a:xfrm>
          <a:prstGeom prst="line">
            <a:avLst/>
          </a:prstGeom>
          <a:ln w="381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0" y="0"/>
            <a:ext cx="2639567" cy="407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100"/>
              <a:t>압력센서의 특징</a:t>
            </a:r>
            <a:endParaRPr lang="ko-KR" altLang="en-US" sz="2100"/>
          </a:p>
        </p:txBody>
      </p:sp>
      <p:cxnSp>
        <p:nvCxnSpPr>
          <p:cNvPr id="4" name="직선 연결선 3"/>
          <p:cNvCxnSpPr/>
          <p:nvPr/>
        </p:nvCxnSpPr>
        <p:spPr>
          <a:xfrm>
            <a:off x="125444" y="6669405"/>
            <a:ext cx="11941112" cy="0"/>
          </a:xfrm>
          <a:prstGeom prst="line">
            <a:avLst/>
          </a:prstGeom>
          <a:ln w="381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0" y="3355911"/>
            <a:ext cx="12192000" cy="0"/>
          </a:xfrm>
          <a:prstGeom prst="line">
            <a:avLst/>
          </a:prstGeom>
          <a:ln w="508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79298" y="2129219"/>
            <a:ext cx="3312415" cy="9074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ko-KR" altLang="en-US"/>
              <a:t>1.</a:t>
            </a:r>
            <a:endParaRPr lang="ko-KR" altLang="en-US"/>
          </a:p>
          <a:p>
            <a:pPr/>
            <a:r>
              <a:rPr lang="ko-KR" altLang="en-US"/>
              <a:t>매우 세심한 센서들이기 때문에 취급에 각별한 주의가 필요하다</a:t>
            </a:r>
            <a:endParaRPr lang="ko-KR" altLang="en-US"/>
          </a:p>
        </p:txBody>
      </p:sp>
      <p:cxnSp>
        <p:nvCxnSpPr>
          <p:cNvPr id="11" name="직선 연결선 10"/>
          <p:cNvCxnSpPr/>
          <p:nvPr/>
        </p:nvCxnSpPr>
        <p:spPr>
          <a:xfrm rot="16200000" flipH="1">
            <a:off x="1146508" y="4128880"/>
            <a:ext cx="1545939" cy="0"/>
          </a:xfrm>
          <a:prstGeom prst="line">
            <a:avLst/>
          </a:prstGeom>
          <a:ln w="254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 rot="16200000" flipH="1">
            <a:off x="-437689" y="2582941"/>
            <a:ext cx="1545939" cy="0"/>
          </a:xfrm>
          <a:prstGeom prst="line">
            <a:avLst/>
          </a:prstGeom>
          <a:ln w="254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135505" y="3573018"/>
            <a:ext cx="2232279" cy="901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ko-KR" altLang="en-US"/>
              <a:t>2.</a:t>
            </a:r>
            <a:endParaRPr lang="ko-KR" altLang="en-US"/>
          </a:p>
          <a:p>
            <a:pPr/>
            <a:r>
              <a:rPr lang="ko-KR" altLang="en-US"/>
              <a:t>반도체 압력센서는 온도 의존성이 크다</a:t>
            </a:r>
            <a:endParaRPr lang="ko-KR" altLang="en-US"/>
          </a:p>
        </p:txBody>
      </p:sp>
      <p:cxnSp>
        <p:nvCxnSpPr>
          <p:cNvPr id="15" name="직선 연결선 14"/>
          <p:cNvCxnSpPr/>
          <p:nvPr/>
        </p:nvCxnSpPr>
        <p:spPr>
          <a:xfrm rot="16200000" flipH="1">
            <a:off x="3882850" y="2582941"/>
            <a:ext cx="1545939" cy="0"/>
          </a:xfrm>
          <a:prstGeom prst="line">
            <a:avLst/>
          </a:prstGeom>
          <a:ln w="254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799838" y="2129219"/>
            <a:ext cx="3600450" cy="9074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ko-KR" altLang="en-US"/>
              <a:t>3.</a:t>
            </a:r>
            <a:endParaRPr lang="ko-KR" altLang="en-US"/>
          </a:p>
          <a:p>
            <a:pPr/>
            <a:r>
              <a:rPr lang="ko-KR" altLang="en-US"/>
              <a:t>압력센서 모듈에는 스위칭 타입과 아날로그 출력타입이 있다.</a:t>
            </a:r>
            <a:endParaRPr lang="ko-KR" altLang="en-US"/>
          </a:p>
        </p:txBody>
      </p:sp>
      <p:cxnSp>
        <p:nvCxnSpPr>
          <p:cNvPr id="17" name="직선 연결선 16"/>
          <p:cNvCxnSpPr/>
          <p:nvPr/>
        </p:nvCxnSpPr>
        <p:spPr>
          <a:xfrm rot="16200000" flipH="1">
            <a:off x="6187138" y="4128881"/>
            <a:ext cx="1545939" cy="0"/>
          </a:xfrm>
          <a:prstGeom prst="line">
            <a:avLst/>
          </a:prstGeom>
          <a:ln w="254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104126" y="3573018"/>
            <a:ext cx="4035600" cy="901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ko-KR" altLang="en-US"/>
              <a:t>4.</a:t>
            </a:r>
            <a:endParaRPr lang="ko-KR" altLang="en-US"/>
          </a:p>
          <a:p>
            <a:pPr/>
            <a:r>
              <a:rPr lang="ko-KR" altLang="en-US"/>
              <a:t>반도체 압력센서의 바이어스 회로에는 정전류 구동법이 좋다</a:t>
            </a:r>
            <a:endParaRPr lang="ko-KR" altLang="en-US"/>
          </a:p>
        </p:txBody>
      </p:sp>
      <p:cxnSp>
        <p:nvCxnSpPr>
          <p:cNvPr id="19" name="직선 연결선 18"/>
          <p:cNvCxnSpPr/>
          <p:nvPr/>
        </p:nvCxnSpPr>
        <p:spPr>
          <a:xfrm rot="16200000" flipH="1">
            <a:off x="8131382" y="2582941"/>
            <a:ext cx="1545939" cy="0"/>
          </a:xfrm>
          <a:prstGeom prst="line">
            <a:avLst/>
          </a:prstGeom>
          <a:ln w="254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994934" y="2134235"/>
            <a:ext cx="3071622" cy="902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ko-KR" altLang="en-US"/>
              <a:t>5.</a:t>
            </a:r>
            <a:endParaRPr lang="ko-KR" altLang="en-US"/>
          </a:p>
          <a:p>
            <a:pPr/>
            <a:r>
              <a:rPr lang="ko-KR" altLang="en-US"/>
              <a:t>압력센서는 설치중 부주의한 응력을 주어서는 안된다.</a:t>
            </a:r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42" presetClass="entr" presetSubtype="0" fill="hold" grpId="0" nodeType="click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2" presetID="42" presetClass="entr" presetSubtype="0" fill="hold" nodeType="click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9" presetID="42" presetClass="entr" presetSubtype="0" fill="hold" nodeType="click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6" presetID="42" presetClass="entr" presetSubtype="0" fill="hold" nodeType="click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33" presetID="42" presetClass="entr" presetSubtype="0" fill="hold" nodeType="click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 autoUpdateAnimBg="1"/>
      <p:bldP spid="13" grpId="0" animBg="1" autoUpdateAnimBg="1"/>
      <p:bldP spid="16" grpId="0" animBg="1" autoUpdateAnimBg="1"/>
      <p:bldP spid="18" grpId="0" animBg="1" autoUpdateAnimBg="1"/>
      <p:bldP spid="20" grpId="0" animBg="1" autoUpdateAnimBg="1"/>
    </p:bldLst>
  </p:timing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>
            <a:off x="2423540" y="203834"/>
            <a:ext cx="9643016" cy="0"/>
          </a:xfrm>
          <a:prstGeom prst="line">
            <a:avLst/>
          </a:prstGeom>
          <a:ln w="381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0" y="0"/>
            <a:ext cx="2639567" cy="407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100"/>
              <a:t>유량센서의  정의</a:t>
            </a:r>
            <a:endParaRPr lang="ko-KR" altLang="en-US" sz="2100"/>
          </a:p>
        </p:txBody>
      </p:sp>
      <p:cxnSp>
        <p:nvCxnSpPr>
          <p:cNvPr id="4" name="직선 연결선 3"/>
          <p:cNvCxnSpPr/>
          <p:nvPr/>
        </p:nvCxnSpPr>
        <p:spPr>
          <a:xfrm>
            <a:off x="125444" y="6669405"/>
            <a:ext cx="11941112" cy="0"/>
          </a:xfrm>
          <a:prstGeom prst="line">
            <a:avLst/>
          </a:prstGeom>
          <a:ln w="381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35279" y="620648"/>
            <a:ext cx="1512189" cy="358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ko-KR" altLang="en-US"/>
              <a:t>유량센서란?</a:t>
            </a: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24469" y="4764785"/>
            <a:ext cx="2304288" cy="367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ko-KR" altLang="en-US"/>
              <a:t>활동 분야는?</a:t>
            </a:r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35279" y="5131688"/>
            <a:ext cx="6048757" cy="367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ko-KR" altLang="en-US"/>
              <a:t>의료기기, 계측장비, </a:t>
            </a:r>
            <a:r>
              <a:rPr lang="en-US" altLang="ko-KR"/>
              <a:t>HVAC</a:t>
            </a:r>
            <a:r>
              <a:rPr lang="ko-KR" altLang="en-US"/>
              <a:t>,</a:t>
            </a:r>
            <a:r>
              <a:rPr lang="en-US" altLang="ko-KR"/>
              <a:t> </a:t>
            </a:r>
            <a:r>
              <a:rPr lang="ko-KR" altLang="en-US"/>
              <a:t>포장장비, 반도체장비 등 </a:t>
            </a:r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335279" y="979170"/>
            <a:ext cx="6624828" cy="638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ko-KR" altLang="en-US"/>
              <a:t>물,순수,에어,가스,약품,증기 등이 흐르는 양을 검출하는 센서이다.</a:t>
            </a:r>
            <a:endParaRPr lang="ko-KR" altLang="en-US"/>
          </a:p>
          <a:p>
            <a:pPr/>
            <a:r>
              <a:rPr lang="ko-KR" altLang="en-US"/>
              <a:t>또한 기체 유량센서, 액체 유량센서 두 종류로 크게 나뉩니다.</a:t>
            </a:r>
            <a:endParaRPr lang="ko-KR" altLang="en-US"/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324469" y="1700784"/>
          <a:ext cx="9383414" cy="2544346"/>
        </p:xfrm>
        <a:graphic>
          <a:graphicData uri="http://schemas.openxmlformats.org/drawingml/2006/table">
            <a:tbl>
              <a:tblPr firstRow="1" bandRow="1"/>
              <a:tblGrid>
                <a:gridCol w="1939530"/>
                <a:gridCol w="7443884"/>
              </a:tblGrid>
              <a:tr h="1373466">
                <a:tc>
                  <a:txBody>
                    <a:bodyPr vert="horz" lIns="91440" tIns="45720" rIns="91440" bIns="45720" anchor="t" anchorCtr="0"/>
                    <a:p>
                      <a:pPr algn="ctr"/>
                      <a:endParaRPr lang="ko-KR" altLang="en-US">
                        <a:solidFill>
                          <a:schemeClr val="bg1">
                            <a:lumMod val="80000"/>
                          </a:schemeClr>
                        </a:solidFill>
                      </a:endParaRPr>
                    </a:p>
                    <a:p>
                      <a:pPr algn="ctr"/>
                      <a:endParaRPr lang="ko-KR" altLang="en-US">
                        <a:solidFill>
                          <a:schemeClr val="bg1">
                            <a:lumMod val="8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ko-KR" altLang="en-US">
                          <a:solidFill>
                            <a:schemeClr val="bg1">
                              <a:lumMod val="80000"/>
                            </a:schemeClr>
                          </a:solidFill>
                        </a:rPr>
                        <a:t>기체 유량센서</a:t>
                      </a:r>
                      <a:endParaRPr lang="ko-KR" altLang="en-US">
                        <a:solidFill>
                          <a:schemeClr val="bg1">
                            <a:lumMod val="80000"/>
                          </a:schemeClr>
                        </a:solidFill>
                      </a:endParaRPr>
                    </a:p>
                  </a:txBody>
                  <a:tcPr marL="91440" marR="91440">
                    <a:solidFill>
                      <a:srgbClr val="414a56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/>
                      <a:r>
                        <a:rPr lang="en-US" altLang="ko-KR" sz="1600"/>
                        <a:t>MEMS</a:t>
                      </a:r>
                      <a:r>
                        <a:rPr lang="ko-KR" altLang="en-US" sz="1600"/>
                        <a:t> 기반 열유량 측정방식을 기초로 하며 매우 낮은 유량에서 우수한 감도를 지원하는 정밀급 센서이며, 내장된 두 온도센서의 기울기 그래프로 측정하기 때문에</a:t>
                      </a:r>
                      <a:endParaRPr lang="ko-KR" altLang="en-US" sz="1600"/>
                    </a:p>
                    <a:p>
                      <a:pPr/>
                      <a:r>
                        <a:rPr lang="ko-KR" altLang="en-US" sz="1600"/>
                        <a:t>기존의 압전저항 방식의 압력센서보다 뛰어난 정밀도를 가집니다.</a:t>
                      </a:r>
                      <a:endParaRPr lang="ko-KR" altLang="en-US" sz="1600"/>
                    </a:p>
                    <a:p>
                      <a:pPr/>
                      <a:endParaRPr lang="ko-KR" altLang="en-US" sz="1600"/>
                    </a:p>
                    <a:p>
                      <a:pPr/>
                      <a:r>
                        <a:rPr lang="ko-KR" altLang="en-US" sz="1600"/>
                        <a:t>즉, 센서 내 두 온도센서가 미세하게 흔들리는 압력차를 읽어 신호를 발생하는 원리</a:t>
                      </a:r>
                      <a:r>
                        <a:rPr lang="ko-KR" altLang="en-US"/>
                        <a:t>.</a:t>
                      </a:r>
                      <a:endParaRPr lang="ko-KR" altLang="en-US"/>
                    </a:p>
                  </a:txBody>
                  <a:tcPr marL="91440" marR="91440">
                    <a:solidFill>
                      <a:srgbClr val="d9d8d8"/>
                    </a:solidFill>
                  </a:tcPr>
                </a:tc>
              </a:tr>
              <a:tr h="1170880">
                <a:tc>
                  <a:txBody>
                    <a:bodyPr vert="horz" lIns="91440" tIns="45720" rIns="91440" bIns="45720" anchor="t" anchorCtr="0"/>
                    <a:p>
                      <a:pPr algn="ctr"/>
                      <a:endParaRPr lang="ko-KR" altLang="en-US">
                        <a:solidFill>
                          <a:schemeClr val="bg1">
                            <a:lumMod val="8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ko-KR" altLang="en-US">
                          <a:solidFill>
                            <a:schemeClr val="bg1">
                              <a:lumMod val="80000"/>
                            </a:schemeClr>
                          </a:solidFill>
                        </a:rPr>
                        <a:t>액체 유량센서</a:t>
                      </a:r>
                      <a:endParaRPr lang="ko-KR" altLang="en-US">
                        <a:solidFill>
                          <a:schemeClr val="bg1">
                            <a:lumMod val="80000"/>
                          </a:schemeClr>
                        </a:solidFill>
                      </a:endParaRPr>
                    </a:p>
                  </a:txBody>
                  <a:tcPr marL="91440" marR="91440">
                    <a:solidFill>
                      <a:srgbClr val="414a56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/>
                      <a:r>
                        <a:rPr lang="ko-KR" altLang="en-US" sz="1600"/>
                        <a:t>액체가 흐르면 내장된 펜이 돌아가고, 그 돌아간 횟수와 빠르기를 측정하여 액체의 양, 펄스 값, 속도를 측정할 수 있는 센서.</a:t>
                      </a:r>
                      <a:endParaRPr lang="ko-KR" altLang="en-US" sz="1600"/>
                    </a:p>
                    <a:p>
                      <a:pPr/>
                      <a:endParaRPr lang="ko-KR" altLang="en-US" sz="1600"/>
                    </a:p>
                    <a:p>
                      <a:pPr/>
                      <a:r>
                        <a:rPr lang="ko-KR" altLang="en-US" sz="1600"/>
                        <a:t>단 5</a:t>
                      </a:r>
                      <a:r>
                        <a:rPr lang="en-US" altLang="ko-KR" sz="1600"/>
                        <a:t>V</a:t>
                      </a:r>
                      <a:r>
                        <a:rPr lang="ko-KR" altLang="en-US" sz="1600"/>
                        <a:t> 전압으로 사용할 수 있고 출력값은 디지털 신호입니다</a:t>
                      </a:r>
                      <a:endParaRPr lang="ko-KR" altLang="en-US" sz="1600"/>
                    </a:p>
                  </a:txBody>
                  <a:tcPr marL="91440" marR="91440">
                    <a:solidFill>
                      <a:srgbClr val="d9d8d8"/>
                    </a:solidFill>
                  </a:tcPr>
                </a:tc>
              </a:tr>
            </a:tbl>
          </a:graphicData>
        </a:graphic>
      </p:graphicFrame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9762268" y="1700784"/>
            <a:ext cx="2304288" cy="201625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79298" y="5805297"/>
            <a:ext cx="9721215" cy="603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en-US" altLang="ko-KR" sz="1700"/>
              <a:t>* MEMS: 실리콘이나 수정, 유리 등을 가공해 초고밀도 집적회로, 머리카락 절반 두께의 초소형 기어, 손톱 크기의 하드디스크 등 초미세 기계구조물을 만드는 기술</a:t>
            </a:r>
            <a:endParaRPr lang="en-US" altLang="ko-KR" sz="1700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42" presetClass="entr" presetSubtype="0" fill="hold" nodeType="click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2" presetID="2" presetClass="entr" presetSubtype="4" fill="hold" grpId="0" nodeType="clickEffect" mc:Ignorable="hp" hp:hslPresetID="1" hp:hslPresetSubtype="DirectionBottomToTop" hp:hslDuration="50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16" presetID="2" presetClass="entr" presetSubtype="4" fill="hold" nodeType="withEffect" mc:Ignorable="hp" hp:hslPresetID="1" hp:hslPresetSubtype="DirectionBottomToTop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2" presetID="5" presetClass="entr" presetSubtype="10" fill="hold" nodeType="clickEffect" mc:Ignorable="hp" hp:hslPresetID="7" hp:hslPresetSubtype="DirectionWidth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 autoUpdateAnimBg="1"/>
      <p:bldP spid="10" grpId="0" animBg="1" autoUpdateAnimBg="1"/>
      <p:bldP spid="18" grpId="0" animBg="1" autoUpdateAnimBg="1"/>
    </p:bldLst>
  </p:timing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>
            <a:off x="2423540" y="203834"/>
            <a:ext cx="9643016" cy="0"/>
          </a:xfrm>
          <a:prstGeom prst="line">
            <a:avLst/>
          </a:prstGeom>
          <a:ln w="381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0" y="0"/>
            <a:ext cx="2639567" cy="407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100"/>
              <a:t>압력센서의  종류</a:t>
            </a:r>
            <a:endParaRPr lang="ko-KR" altLang="en-US" sz="2100"/>
          </a:p>
        </p:txBody>
      </p:sp>
      <p:cxnSp>
        <p:nvCxnSpPr>
          <p:cNvPr id="4" name="직선 연결선 3"/>
          <p:cNvCxnSpPr/>
          <p:nvPr/>
        </p:nvCxnSpPr>
        <p:spPr>
          <a:xfrm>
            <a:off x="125444" y="6669405"/>
            <a:ext cx="11941112" cy="0"/>
          </a:xfrm>
          <a:prstGeom prst="line">
            <a:avLst/>
          </a:prstGeom>
          <a:ln w="381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494538" y="837756"/>
            <a:ext cx="2289048" cy="2303208"/>
          </a:xfrm>
          <a:prstGeom prst="rect">
            <a:avLst/>
          </a:prstGeom>
        </p:spPr>
      </p:pic>
      <p:cxnSp>
        <p:nvCxnSpPr>
          <p:cNvPr id="6" name="직선 연결선 5"/>
          <p:cNvCxnSpPr/>
          <p:nvPr/>
        </p:nvCxnSpPr>
        <p:spPr>
          <a:xfrm>
            <a:off x="661416" y="3645027"/>
            <a:ext cx="1799090" cy="0"/>
          </a:xfrm>
          <a:prstGeom prst="line">
            <a:avLst/>
          </a:prstGeom>
          <a:ln w="254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31905" y="3210687"/>
            <a:ext cx="2667708" cy="362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en-US" altLang="ko-KR"/>
              <a:t>PX137 Series</a:t>
            </a:r>
            <a:r>
              <a:rPr lang="ko-KR" altLang="en-US"/>
              <a:t> 압력센서</a:t>
            </a: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22528" y="3789045"/>
            <a:ext cx="2289049" cy="1457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ko-KR" altLang="en-US" sz="1500"/>
              <a:t>- 고정밀 실리콘 압력센서</a:t>
            </a:r>
            <a:endParaRPr lang="ko-KR" altLang="en-US" sz="1500"/>
          </a:p>
          <a:p>
            <a:pPr/>
            <a:r>
              <a:rPr lang="ko-KR" altLang="en-US" sz="1500"/>
              <a:t>- 차압, 게이지압, 절대압          </a:t>
            </a:r>
            <a:endParaRPr lang="ko-KR" altLang="en-US" sz="1500"/>
          </a:p>
          <a:p>
            <a:pPr/>
            <a:r>
              <a:rPr lang="ko-KR" altLang="en-US" sz="1100"/>
              <a:t> </a:t>
            </a:r>
            <a:r>
              <a:rPr lang="ko-KR" altLang="en-US" sz="1500"/>
              <a:t>  모델 주문가능</a:t>
            </a:r>
            <a:endParaRPr lang="ko-KR" altLang="en-US" sz="1500"/>
          </a:p>
          <a:p>
            <a:pPr/>
            <a:r>
              <a:rPr lang="ko-KR" altLang="en-US" sz="1500"/>
              <a:t>- 밀리볼트 전압출력</a:t>
            </a:r>
            <a:endParaRPr lang="ko-KR" altLang="en-US" sz="1500"/>
          </a:p>
          <a:p>
            <a:pPr/>
            <a:r>
              <a:rPr lang="ko-KR" altLang="en-US" sz="1500"/>
              <a:t>- 뛰어난 온도보상처리</a:t>
            </a:r>
            <a:endParaRPr lang="ko-KR" altLang="en-US" sz="150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3215640" y="837756"/>
            <a:ext cx="2232279" cy="2372931"/>
          </a:xfrm>
          <a:prstGeom prst="rect">
            <a:avLst/>
          </a:prstGeom>
        </p:spPr>
      </p:pic>
      <p:cxnSp>
        <p:nvCxnSpPr>
          <p:cNvPr id="10" name="직선 연결선 9"/>
          <p:cNvCxnSpPr/>
          <p:nvPr/>
        </p:nvCxnSpPr>
        <p:spPr>
          <a:xfrm>
            <a:off x="3432234" y="3645027"/>
            <a:ext cx="1799090" cy="0"/>
          </a:xfrm>
          <a:prstGeom prst="line">
            <a:avLst/>
          </a:prstGeom>
          <a:ln w="254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071622" y="3206368"/>
            <a:ext cx="2667708" cy="366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/>
              <a:t>PIM093</a:t>
            </a:r>
            <a:r>
              <a:rPr lang="ko-KR" altLang="en-US"/>
              <a:t> 압력센서</a:t>
            </a:r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3215640" y="3789045"/>
            <a:ext cx="2289049" cy="28289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ko-KR" altLang="en-US" sz="1500"/>
              <a:t>- 프로그램밍 가능한 기능</a:t>
            </a:r>
            <a:endParaRPr lang="ko-KR" altLang="en-US" sz="1500"/>
          </a:p>
          <a:p>
            <a:pPr/>
            <a:r>
              <a:rPr lang="ko-KR" altLang="en-US" sz="1500"/>
              <a:t>- 영점과 전압 조절가능</a:t>
            </a:r>
            <a:endParaRPr lang="ko-KR" altLang="en-US" sz="1500"/>
          </a:p>
          <a:p>
            <a:pPr/>
            <a:r>
              <a:rPr lang="ko-KR" altLang="en-US" sz="1500"/>
              <a:t>- 350도 회전되는 하우징</a:t>
            </a:r>
            <a:endParaRPr lang="ko-KR" altLang="en-US" sz="1500"/>
          </a:p>
          <a:p>
            <a:pPr/>
            <a:r>
              <a:rPr lang="ko-KR" altLang="en-US" sz="1500"/>
              <a:t>- 2개의 출력 </a:t>
            </a:r>
            <a:endParaRPr lang="ko-KR" altLang="en-US" sz="1500"/>
          </a:p>
          <a:p>
            <a:pPr/>
            <a:r>
              <a:rPr lang="ko-KR" altLang="en-US" sz="1500"/>
              <a:t>   </a:t>
            </a:r>
            <a:r>
              <a:rPr lang="en-US" altLang="ko-KR" sz="1500"/>
              <a:t>OUT1 = </a:t>
            </a:r>
            <a:r>
              <a:rPr lang="ko-KR" altLang="en-US" sz="1500"/>
              <a:t>펌프진단</a:t>
            </a:r>
            <a:endParaRPr lang="ko-KR" altLang="en-US" sz="1500"/>
          </a:p>
          <a:p>
            <a:pPr/>
            <a:r>
              <a:rPr lang="ko-KR" altLang="en-US" sz="1500"/>
              <a:t>   </a:t>
            </a:r>
            <a:r>
              <a:rPr lang="en-US" altLang="ko-KR" sz="1500"/>
              <a:t>OUT</a:t>
            </a:r>
            <a:r>
              <a:rPr lang="ko-KR" altLang="en-US" sz="1500"/>
              <a:t>2 =</a:t>
            </a:r>
            <a:r>
              <a:rPr lang="en-US" altLang="ko-KR" sz="1500"/>
              <a:t> </a:t>
            </a:r>
            <a:r>
              <a:rPr lang="ko-KR" altLang="en-US" sz="1500"/>
              <a:t>압력감시</a:t>
            </a:r>
            <a:endParaRPr lang="ko-KR" altLang="en-US" sz="1500"/>
          </a:p>
          <a:p>
            <a:pPr/>
            <a:r>
              <a:rPr lang="ko-KR" altLang="en-US" sz="1500"/>
              <a:t>- 펌프진단과 압력 감시를     </a:t>
            </a:r>
            <a:endParaRPr lang="ko-KR" altLang="en-US" sz="1500"/>
          </a:p>
          <a:p>
            <a:pPr/>
            <a:r>
              <a:rPr lang="ko-KR" altLang="en-US" sz="1500"/>
              <a:t>  위한 콤비 센서</a:t>
            </a:r>
            <a:endParaRPr lang="ko-KR" altLang="en-US" sz="1500"/>
          </a:p>
          <a:p>
            <a:pPr/>
            <a:r>
              <a:rPr lang="ko-KR" altLang="en-US" sz="1500"/>
              <a:t>- 세척불가 파츠가 없음</a:t>
            </a:r>
            <a:endParaRPr lang="ko-KR" altLang="en-US" sz="1500"/>
          </a:p>
          <a:p>
            <a:pPr/>
            <a:endParaRPr lang="ko-KR" altLang="en-US" sz="1500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6175214" y="779652"/>
            <a:ext cx="2441100" cy="2441100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9257697" y="836676"/>
            <a:ext cx="2382996" cy="2382996"/>
          </a:xfrm>
          <a:prstGeom prst="rect">
            <a:avLst/>
          </a:prstGeom>
        </p:spPr>
      </p:pic>
      <p:cxnSp>
        <p:nvCxnSpPr>
          <p:cNvPr id="16" name="직선 연결선 15"/>
          <p:cNvCxnSpPr/>
          <p:nvPr/>
        </p:nvCxnSpPr>
        <p:spPr>
          <a:xfrm>
            <a:off x="6453237" y="3723641"/>
            <a:ext cx="1799090" cy="0"/>
          </a:xfrm>
          <a:prstGeom prst="line">
            <a:avLst/>
          </a:prstGeom>
          <a:ln w="254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092625" y="3284982"/>
            <a:ext cx="2667708" cy="366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/>
              <a:t>PX</a:t>
            </a:r>
            <a:r>
              <a:rPr lang="ko-KR" altLang="en-US"/>
              <a:t>1005 압력센서</a:t>
            </a:r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236643" y="3867659"/>
            <a:ext cx="2289049" cy="1912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ko-KR" altLang="en-US" sz="1500"/>
              <a:t>-고성능, 압력센서와 </a:t>
            </a:r>
            <a:endParaRPr lang="ko-KR" altLang="en-US" sz="1500"/>
          </a:p>
          <a:p>
            <a:pPr/>
            <a:r>
              <a:rPr lang="ko-KR" altLang="en-US" sz="1500"/>
              <a:t>  뛰어난 보상 절차</a:t>
            </a:r>
            <a:endParaRPr lang="ko-KR" altLang="en-US" sz="1500"/>
          </a:p>
          <a:p>
            <a:pPr/>
            <a:r>
              <a:rPr lang="ko-KR" altLang="en-US" sz="1500"/>
              <a:t>- 높은 신뢰성과 반복성</a:t>
            </a:r>
            <a:endParaRPr lang="ko-KR" altLang="en-US" sz="1500"/>
          </a:p>
          <a:p>
            <a:pPr/>
            <a:r>
              <a:rPr lang="ko-KR" altLang="en-US" sz="1500"/>
              <a:t>- 높은 안정성을 구현</a:t>
            </a:r>
            <a:endParaRPr lang="ko-KR" altLang="en-US" sz="1500"/>
          </a:p>
          <a:p>
            <a:pPr/>
            <a:r>
              <a:rPr lang="ko-KR" altLang="en-US" sz="1500"/>
              <a:t>- -196~+149°C 의 </a:t>
            </a:r>
            <a:endParaRPr lang="ko-KR" altLang="en-US" sz="1500"/>
          </a:p>
          <a:p>
            <a:pPr/>
            <a:r>
              <a:rPr lang="en-US" altLang="ko-KR" sz="1500"/>
              <a:t>   </a:t>
            </a:r>
            <a:r>
              <a:rPr lang="ko-KR" altLang="en-US" sz="1500"/>
              <a:t>온도범위에서 압력을 </a:t>
            </a:r>
            <a:r>
              <a:rPr lang="en-US" altLang="ko-KR" sz="1500"/>
              <a:t>    </a:t>
            </a:r>
            <a:endParaRPr lang="en-US" altLang="ko-KR" sz="1500"/>
          </a:p>
          <a:p>
            <a:pPr/>
            <a:r>
              <a:rPr lang="en-US" altLang="ko-KR" sz="1500"/>
              <a:t>   </a:t>
            </a:r>
            <a:r>
              <a:rPr lang="ko-KR" altLang="en-US" sz="1500"/>
              <a:t>측정</a:t>
            </a:r>
            <a:endParaRPr lang="ko-KR" altLang="en-US" sz="1500"/>
          </a:p>
          <a:p>
            <a:pPr/>
            <a:endParaRPr lang="ko-KR" altLang="en-US" sz="1500"/>
          </a:p>
        </p:txBody>
      </p:sp>
      <p:cxnSp>
        <p:nvCxnSpPr>
          <p:cNvPr id="19" name="직선 연결선 18"/>
          <p:cNvCxnSpPr/>
          <p:nvPr/>
        </p:nvCxnSpPr>
        <p:spPr>
          <a:xfrm>
            <a:off x="9474292" y="3723641"/>
            <a:ext cx="1799090" cy="0"/>
          </a:xfrm>
          <a:prstGeom prst="line">
            <a:avLst/>
          </a:prstGeom>
          <a:ln w="254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113679" y="3284982"/>
            <a:ext cx="2815050" cy="361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/>
              <a:t>PX170</a:t>
            </a:r>
            <a:r>
              <a:rPr lang="ko-KR" altLang="en-US"/>
              <a:t> 소형정밀 압력센서</a:t>
            </a:r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9120378" y="3867659"/>
            <a:ext cx="2664333" cy="2597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ko-KR" altLang="en-US" sz="1500"/>
              <a:t>-공간 제약이 있는 환경에서 </a:t>
            </a:r>
            <a:endParaRPr lang="ko-KR" altLang="en-US" sz="1500"/>
          </a:p>
          <a:p>
            <a:pPr/>
            <a:r>
              <a:rPr lang="ko-KR" altLang="en-US" sz="1500"/>
              <a:t>  이상적임</a:t>
            </a:r>
            <a:endParaRPr lang="ko-KR" altLang="en-US" sz="1500"/>
          </a:p>
          <a:p>
            <a:pPr/>
            <a:r>
              <a:rPr lang="ko-KR" altLang="en-US" sz="1500"/>
              <a:t>-뛰어난 장기 안정성</a:t>
            </a:r>
            <a:endParaRPr lang="ko-KR" altLang="en-US" sz="1500"/>
          </a:p>
          <a:p>
            <a:pPr/>
            <a:r>
              <a:rPr lang="ko-KR" altLang="en-US" sz="1500"/>
              <a:t>-스테인레스 스틸본체와 유체</a:t>
            </a:r>
            <a:endParaRPr lang="ko-KR" altLang="en-US" sz="1500"/>
          </a:p>
          <a:p>
            <a:pPr/>
            <a:r>
              <a:rPr lang="ko-KR" altLang="en-US" sz="1500"/>
              <a:t>  접촉부로 산업 가혹환경에도 </a:t>
            </a:r>
            <a:endParaRPr lang="ko-KR" altLang="en-US" sz="1500"/>
          </a:p>
          <a:p>
            <a:pPr/>
            <a:r>
              <a:rPr lang="ko-KR" altLang="en-US" sz="1500"/>
              <a:t>  적합</a:t>
            </a:r>
            <a:endParaRPr lang="ko-KR" altLang="en-US" sz="1500"/>
          </a:p>
          <a:p>
            <a:pPr/>
            <a:r>
              <a:rPr lang="ko-KR" altLang="en-US" sz="1500"/>
              <a:t>-뛰어난 내충격성과 내진동성</a:t>
            </a:r>
            <a:endParaRPr lang="ko-KR" altLang="en-US" sz="1500"/>
          </a:p>
          <a:p>
            <a:pPr/>
            <a:r>
              <a:rPr lang="ko-KR" altLang="en-US" sz="1500"/>
              <a:t>-0~5</a:t>
            </a:r>
            <a:r>
              <a:rPr lang="en-US" altLang="ko-KR" sz="1500"/>
              <a:t>Vdc</a:t>
            </a:r>
            <a:r>
              <a:rPr lang="ko-KR" altLang="en-US" sz="1500"/>
              <a:t> 전압출력과 4~20</a:t>
            </a:r>
            <a:r>
              <a:rPr lang="en-US" altLang="ko-KR" sz="1500"/>
              <a:t>mA</a:t>
            </a:r>
            <a:r>
              <a:rPr lang="ko-KR" altLang="en-US" sz="1500"/>
              <a:t> </a:t>
            </a:r>
            <a:endParaRPr lang="ko-KR" altLang="en-US" sz="1500"/>
          </a:p>
          <a:p>
            <a:pPr/>
            <a:r>
              <a:rPr lang="ko-KR" altLang="en-US" sz="1500"/>
              <a:t>  전류출력 모델 선택 가능</a:t>
            </a:r>
            <a:endParaRPr lang="ko-KR" altLang="en-US" sz="1500"/>
          </a:p>
          <a:p>
            <a:pPr/>
            <a:endParaRPr lang="ko-KR" altLang="en-US" sz="1500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42" presetClass="entr" presetSubtype="0" fill="hold" grpId="0" nodeType="click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10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15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20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7" presetID="42" presetClass="entr" presetSubtype="0" fill="hold" nodeType="click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32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37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42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49" presetID="42" presetClass="entr" presetSubtype="0" fill="hold" nodeType="click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54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59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64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71" presetID="42" presetClass="entr" presetSubtype="0" fill="hold" nodeType="click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76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81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86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1"/>
      <p:bldP spid="7" grpId="0" animBg="1" autoUpdateAnimBg="1"/>
      <p:bldP spid="8" grpId="0" animBg="1" autoUpdateAnimBg="1"/>
      <p:bldP spid="10" grpId="0" animBg="1" autoUpdateAnimBg="1"/>
      <p:bldP spid="12" grpId="0" animBg="1" autoUpdateAnimBg="1"/>
      <p:bldP spid="13" grpId="0" animBg="1" autoUpdateAnimBg="1"/>
      <p:bldP spid="16" grpId="0" animBg="1" autoUpdateAnimBg="1"/>
      <p:bldP spid="17" grpId="0" animBg="1" autoUpdateAnimBg="1"/>
      <p:bldP spid="18" grpId="0" animBg="1" autoUpdateAnimBg="1"/>
      <p:bldP spid="19" grpId="0" animBg="1" autoUpdateAnimBg="1"/>
      <p:bldP spid="20" grpId="0" animBg="1" autoUpdateAnimBg="1"/>
      <p:bldP spid="21" grpId="0" animBg="1" autoUpdateAnimBg="1"/>
    </p:bldLst>
  </p:timing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>
            <a:off x="2423540" y="203834"/>
            <a:ext cx="9643016" cy="0"/>
          </a:xfrm>
          <a:prstGeom prst="line">
            <a:avLst/>
          </a:prstGeom>
          <a:ln w="381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0" y="0"/>
            <a:ext cx="2639567" cy="407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100"/>
              <a:t>유량센서의  종류</a:t>
            </a:r>
            <a:endParaRPr lang="ko-KR" altLang="en-US" sz="2100"/>
          </a:p>
        </p:txBody>
      </p:sp>
      <p:cxnSp>
        <p:nvCxnSpPr>
          <p:cNvPr id="4" name="직선 연결선 3"/>
          <p:cNvCxnSpPr/>
          <p:nvPr/>
        </p:nvCxnSpPr>
        <p:spPr>
          <a:xfrm>
            <a:off x="125444" y="6669405"/>
            <a:ext cx="11941112" cy="0"/>
          </a:xfrm>
          <a:prstGeom prst="line">
            <a:avLst/>
          </a:prstGeom>
          <a:ln w="381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412623" y="1124712"/>
            <a:ext cx="2304288" cy="2016252"/>
          </a:xfrm>
          <a:prstGeom prst="rect">
            <a:avLst/>
          </a:prstGeom>
        </p:spPr>
      </p:pic>
      <p:cxnSp>
        <p:nvCxnSpPr>
          <p:cNvPr id="6" name="직선 연결선 5"/>
          <p:cNvCxnSpPr/>
          <p:nvPr/>
        </p:nvCxnSpPr>
        <p:spPr>
          <a:xfrm>
            <a:off x="661416" y="3645027"/>
            <a:ext cx="1799090" cy="0"/>
          </a:xfrm>
          <a:prstGeom prst="line">
            <a:avLst/>
          </a:prstGeom>
          <a:ln w="254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91262" y="3210687"/>
            <a:ext cx="2811726" cy="359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ko-KR" altLang="en-US"/>
              <a:t>플라스틱 초미량 유량센서</a:t>
            </a: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35280" y="3741420"/>
            <a:ext cx="2520315" cy="1919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</a:pPr>
            <a:r>
              <a:rPr lang="ko-KR" altLang="en-US" sz="1500">
                <a:solidFill>
                  <a:schemeClr val="tx1"/>
                </a:solidFill>
              </a:rPr>
              <a:t>- 측정값의 ±1% 정밀도                               </a:t>
            </a:r>
            <a:endParaRPr lang="ko-KR" altLang="en-US" sz="150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r>
              <a:rPr lang="ko-KR" altLang="en-US" sz="1500">
                <a:solidFill>
                  <a:schemeClr val="tx1"/>
                </a:solidFill>
              </a:rPr>
              <a:t>- 0.1 ~ 120 L/</a:t>
            </a:r>
            <a:r>
              <a:rPr lang="en-US" altLang="ko-KR" sz="1500">
                <a:solidFill>
                  <a:schemeClr val="tx1"/>
                </a:solidFill>
              </a:rPr>
              <a:t>min</a:t>
            </a:r>
            <a:r>
              <a:rPr lang="ko-KR" altLang="en-US" sz="1500">
                <a:solidFill>
                  <a:schemeClr val="tx1"/>
                </a:solidFill>
              </a:rPr>
              <a:t>부터 6개 </a:t>
            </a:r>
            <a:endParaRPr lang="ko-KR" altLang="en-US" sz="150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r>
              <a:rPr lang="ko-KR" altLang="en-US" sz="1500">
                <a:solidFill>
                  <a:schemeClr val="tx1"/>
                </a:solidFill>
              </a:rPr>
              <a:t>  유량 범위 선택 가능</a:t>
            </a:r>
            <a:endParaRPr lang="ko-KR" altLang="en-US" sz="150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r>
              <a:rPr lang="ko-KR" altLang="en-US" sz="1500">
                <a:solidFill>
                  <a:schemeClr val="tx1"/>
                </a:solidFill>
              </a:rPr>
              <a:t>- 유량 교정기 필요 없음</a:t>
            </a:r>
            <a:endParaRPr lang="ko-KR" altLang="en-US" sz="150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r>
              <a:rPr lang="ko-KR" altLang="en-US" sz="1500">
                <a:solidFill>
                  <a:schemeClr val="tx1"/>
                </a:solidFill>
              </a:rPr>
              <a:t>- 최대 30:1의 턴다운</a:t>
            </a:r>
            <a:endParaRPr lang="ko-KR" altLang="en-US" sz="150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r>
              <a:rPr lang="ko-KR" altLang="en-US" sz="1500">
                <a:solidFill>
                  <a:schemeClr val="tx1"/>
                </a:solidFill>
              </a:rPr>
              <a:t>- 어느 위치에도 쉬운 장착</a:t>
            </a:r>
            <a:endParaRPr lang="ko-KR" altLang="en-US" sz="150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r>
              <a:rPr lang="ko-KR" altLang="en-US" sz="1500">
                <a:solidFill>
                  <a:schemeClr val="tx1"/>
                </a:solidFill>
              </a:rPr>
              <a:t>- 호스</a:t>
            </a:r>
            <a:r>
              <a:rPr lang="ko-KR" altLang="en-US" sz="900" b="1">
                <a:latin typeface="함초롬바탕"/>
                <a:ea typeface="함초롬바탕"/>
              </a:rPr>
              <a:t> </a:t>
            </a:r>
            <a:r>
              <a:rPr lang="ko-KR" altLang="en-US" sz="1500">
                <a:solidFill>
                  <a:schemeClr val="tx1"/>
                </a:solidFill>
              </a:rPr>
              <a:t>바브나 나사산이 있는 </a:t>
            </a:r>
            <a:endParaRPr lang="ko-KR" altLang="en-US" sz="150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r>
              <a:rPr lang="ko-KR" altLang="en-US" sz="1500">
                <a:solidFill>
                  <a:schemeClr val="tx1"/>
                </a:solidFill>
              </a:rPr>
              <a:t>  연결 장치</a:t>
            </a:r>
            <a:endParaRPr lang="ko-KR" altLang="en-US" sz="1500">
              <a:solidFill>
                <a:schemeClr val="tx1"/>
              </a:solidFill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3757803" y="3790251"/>
            <a:ext cx="1799090" cy="0"/>
          </a:xfrm>
          <a:prstGeom prst="line">
            <a:avLst/>
          </a:prstGeom>
          <a:ln w="254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287649" y="3355911"/>
            <a:ext cx="2811726" cy="366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en-US" altLang="ko-KR"/>
              <a:t>D6F-PH</a:t>
            </a:r>
            <a:r>
              <a:rPr lang="ko-KR" altLang="en-US"/>
              <a:t> </a:t>
            </a:r>
            <a:r>
              <a:rPr lang="en-US" altLang="ko-KR"/>
              <a:t>MEMS</a:t>
            </a:r>
            <a:r>
              <a:rPr lang="ko-KR" altLang="en-US"/>
              <a:t> 유량센서</a:t>
            </a:r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3431666" y="3886644"/>
            <a:ext cx="2520315" cy="1454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</a:pPr>
            <a:r>
              <a:rPr lang="ko-KR" altLang="en-US" sz="1500">
                <a:solidFill>
                  <a:schemeClr val="tx1"/>
                </a:solidFill>
              </a:rPr>
              <a:t>- 경제적</a:t>
            </a:r>
            <a:endParaRPr lang="ko-KR" altLang="en-US" sz="150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r>
              <a:rPr lang="ko-KR" altLang="en-US" sz="1500">
                <a:solidFill>
                  <a:schemeClr val="tx1"/>
                </a:solidFill>
              </a:rPr>
              <a:t>- 높은정확도 ±3%</a:t>
            </a:r>
            <a:endParaRPr lang="ko-KR" altLang="en-US" sz="150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r>
              <a:rPr lang="ko-KR" altLang="en-US" sz="1500">
                <a:solidFill>
                  <a:schemeClr val="tx1"/>
                </a:solidFill>
              </a:rPr>
              <a:t>- 선형화 및 온도 보정</a:t>
            </a:r>
            <a:endParaRPr lang="ko-KR" altLang="en-US" sz="150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r>
              <a:rPr lang="ko-KR" altLang="en-US" sz="1500">
                <a:solidFill>
                  <a:schemeClr val="tx1"/>
                </a:solidFill>
              </a:rPr>
              <a:t>- 디지털 출력</a:t>
            </a:r>
            <a:endParaRPr lang="ko-KR" altLang="en-US" sz="150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r>
              <a:rPr lang="ko-KR" altLang="en-US" sz="1500">
                <a:solidFill>
                  <a:schemeClr val="tx1"/>
                </a:solidFill>
              </a:rPr>
              <a:t>- 바이패스 구성의 영향을 </a:t>
            </a:r>
            <a:endParaRPr lang="ko-KR" altLang="en-US" sz="150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r>
              <a:rPr lang="ko-KR" altLang="en-US" sz="1500">
                <a:solidFill>
                  <a:schemeClr val="tx1"/>
                </a:solidFill>
              </a:rPr>
              <a:t>  줄이는 높은 유량 임피던스</a:t>
            </a:r>
            <a:endParaRPr lang="ko-KR" altLang="en-US" sz="1500">
              <a:solidFill>
                <a:schemeClr val="tx1"/>
              </a:solidFill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3394606" y="1124712"/>
            <a:ext cx="2557375" cy="2085975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6606873" y="1124712"/>
            <a:ext cx="2513505" cy="2231199"/>
          </a:xfrm>
          <a:prstGeom prst="rect">
            <a:avLst/>
          </a:prstGeom>
        </p:spPr>
      </p:pic>
      <p:cxnSp>
        <p:nvCxnSpPr>
          <p:cNvPr id="15" name="직선 연결선 14"/>
          <p:cNvCxnSpPr/>
          <p:nvPr/>
        </p:nvCxnSpPr>
        <p:spPr>
          <a:xfrm>
            <a:off x="6926199" y="3790251"/>
            <a:ext cx="1799090" cy="0"/>
          </a:xfrm>
          <a:prstGeom prst="line">
            <a:avLst/>
          </a:prstGeom>
          <a:ln w="254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40706" y="3355911"/>
            <a:ext cx="2379672" cy="366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en-US" altLang="ko-KR"/>
              <a:t>D6F-V03A1 </a:t>
            </a:r>
            <a:r>
              <a:rPr lang="ko-KR" altLang="en-US"/>
              <a:t>유량센서</a:t>
            </a:r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6600062" y="3886644"/>
            <a:ext cx="2520316" cy="1226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</a:pPr>
            <a:r>
              <a:rPr lang="ko-KR" altLang="en-US" sz="1500">
                <a:solidFill>
                  <a:schemeClr val="tx1"/>
                </a:solidFill>
              </a:rPr>
              <a:t>- 고정확도</a:t>
            </a:r>
            <a:endParaRPr lang="ko-KR" altLang="en-US" sz="150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r>
              <a:rPr lang="ko-KR" altLang="en-US" sz="1500">
                <a:solidFill>
                  <a:schemeClr val="tx1"/>
                </a:solidFill>
              </a:rPr>
              <a:t>- 공기, 비부식성 가스, 천연</a:t>
            </a:r>
            <a:endParaRPr lang="ko-KR" altLang="en-US" sz="150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r>
              <a:rPr lang="en-US" altLang="ko-KR" sz="1500">
                <a:solidFill>
                  <a:schemeClr val="tx1"/>
                </a:solidFill>
              </a:rPr>
              <a:t>   </a:t>
            </a:r>
            <a:r>
              <a:rPr lang="ko-KR" altLang="en-US" sz="1500">
                <a:solidFill>
                  <a:schemeClr val="tx1"/>
                </a:solidFill>
              </a:rPr>
              <a:t>가스에 적용가능</a:t>
            </a:r>
            <a:endParaRPr lang="ko-KR" altLang="en-US" sz="150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r>
              <a:rPr lang="ko-KR" altLang="en-US" sz="1500">
                <a:solidFill>
                  <a:schemeClr val="tx1"/>
                </a:solidFill>
              </a:rPr>
              <a:t>-</a:t>
            </a:r>
            <a:r>
              <a:rPr lang="en-US" altLang="ko-KR" sz="1500">
                <a:solidFill>
                  <a:schemeClr val="tx1"/>
                </a:solidFill>
              </a:rPr>
              <a:t> </a:t>
            </a:r>
            <a:r>
              <a:rPr lang="ko-KR" altLang="en-US" sz="1500">
                <a:solidFill>
                  <a:schemeClr val="tx1"/>
                </a:solidFill>
              </a:rPr>
              <a:t>저전력 소비</a:t>
            </a:r>
            <a:endParaRPr lang="ko-KR" altLang="en-US" sz="150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r>
              <a:rPr lang="ko-KR" altLang="en-US" sz="1500">
                <a:solidFill>
                  <a:schemeClr val="tx1"/>
                </a:solidFill>
              </a:rPr>
              <a:t>- 방진 성능 </a:t>
            </a:r>
            <a:endParaRPr lang="ko-KR" altLang="en-US" sz="1500">
              <a:solidFill>
                <a:schemeClr val="tx1"/>
              </a:solidFill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9662542" y="3791331"/>
            <a:ext cx="1799090" cy="0"/>
          </a:xfrm>
          <a:prstGeom prst="line">
            <a:avLst/>
          </a:prstGeom>
          <a:ln w="254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264396" y="3356991"/>
            <a:ext cx="2714951" cy="365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algn="l" defTabSz="900000" eaLnBrk="1" latinLnBrk="1" hangingPunct="1"/>
            <a:r>
              <a:rPr lang="en-US" altLang="en-US"/>
              <a:t>SFAB-U-M12</a:t>
            </a:r>
            <a:r>
              <a:rPr lang="ko-KR" altLang="en-US"/>
              <a:t> 유량센서</a:t>
            </a:r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9336404" y="3886644"/>
            <a:ext cx="2520316" cy="1912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</a:pPr>
            <a:r>
              <a:rPr lang="ko-KR" altLang="en-US" sz="1500">
                <a:solidFill>
                  <a:schemeClr val="tx1"/>
                </a:solidFill>
              </a:rPr>
              <a:t>- 최적의 가시성을 가진 </a:t>
            </a:r>
            <a:endParaRPr lang="ko-KR" altLang="en-US" sz="150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r>
              <a:rPr lang="en-US" altLang="ko-KR" sz="1500">
                <a:solidFill>
                  <a:schemeClr val="tx1"/>
                </a:solidFill>
              </a:rPr>
              <a:t>   LED</a:t>
            </a:r>
            <a:r>
              <a:rPr lang="ko-KR" altLang="en-US" sz="1500">
                <a:solidFill>
                  <a:schemeClr val="tx1"/>
                </a:solidFill>
              </a:rPr>
              <a:t> 포함 회전식 </a:t>
            </a:r>
            <a:r>
              <a:rPr lang="en-US" altLang="ko-KR" sz="1500">
                <a:solidFill>
                  <a:schemeClr val="tx1"/>
                </a:solidFill>
              </a:rPr>
              <a:t> </a:t>
            </a:r>
            <a:r>
              <a:rPr lang="ko-KR" altLang="en-US" sz="1500">
                <a:solidFill>
                  <a:schemeClr val="tx1"/>
                </a:solidFill>
              </a:rPr>
              <a:t>화면</a:t>
            </a:r>
            <a:endParaRPr lang="ko-KR" altLang="en-US" sz="150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r>
              <a:rPr lang="ko-KR" altLang="en-US" sz="1500">
                <a:solidFill>
                  <a:schemeClr val="tx1"/>
                </a:solidFill>
              </a:rPr>
              <a:t>- 소비량 측정이 자유로움</a:t>
            </a:r>
            <a:endParaRPr lang="ko-KR" altLang="en-US" sz="150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r>
              <a:rPr lang="ko-KR" altLang="en-US" sz="1500">
                <a:solidFill>
                  <a:schemeClr val="tx1"/>
                </a:solidFill>
              </a:rPr>
              <a:t>- 광대한 유량 측정 범위</a:t>
            </a:r>
            <a:endParaRPr lang="ko-KR" altLang="en-US" sz="150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r>
              <a:rPr lang="en-US" altLang="ko-KR" sz="1500">
                <a:solidFill>
                  <a:schemeClr val="tx1"/>
                </a:solidFill>
              </a:rPr>
              <a:t>   </a:t>
            </a:r>
            <a:r>
              <a:rPr lang="ko-KR" altLang="en-US" sz="1500">
                <a:solidFill>
                  <a:schemeClr val="tx1"/>
                </a:solidFill>
              </a:rPr>
              <a:t>(0.1~1000</a:t>
            </a:r>
            <a:r>
              <a:rPr lang="en-US" altLang="ko-KR" sz="1500">
                <a:solidFill>
                  <a:schemeClr val="tx1"/>
                </a:solidFill>
              </a:rPr>
              <a:t> L/min</a:t>
            </a:r>
            <a:r>
              <a:rPr lang="ko-KR" altLang="en-US" sz="1500">
                <a:solidFill>
                  <a:schemeClr val="tx1"/>
                </a:solidFill>
              </a:rPr>
              <a:t>)</a:t>
            </a:r>
            <a:endParaRPr lang="ko-KR" altLang="en-US" sz="150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r>
              <a:rPr lang="en-US" altLang="ko-KR" sz="1500">
                <a:solidFill>
                  <a:schemeClr val="tx1"/>
                </a:solidFill>
              </a:rPr>
              <a:t>- </a:t>
            </a:r>
            <a:r>
              <a:rPr lang="ko-KR" altLang="en-US" sz="1500">
                <a:solidFill>
                  <a:schemeClr val="tx1"/>
                </a:solidFill>
              </a:rPr>
              <a:t>스위칭 출력</a:t>
            </a:r>
            <a:endParaRPr lang="ko-KR" altLang="en-US" sz="150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r>
              <a:rPr lang="ko-KR" altLang="en-US" sz="1500">
                <a:solidFill>
                  <a:schemeClr val="tx1"/>
                </a:solidFill>
              </a:rPr>
              <a:t>- 아날로그 출력</a:t>
            </a:r>
            <a:endParaRPr lang="ko-KR" altLang="en-US" sz="150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r>
              <a:rPr lang="en-US" altLang="ko-KR" sz="1500">
                <a:solidFill>
                  <a:schemeClr val="tx1"/>
                </a:solidFill>
              </a:rPr>
              <a:t>   </a:t>
            </a:r>
            <a:r>
              <a:rPr lang="ko-KR" altLang="en-US" sz="1500">
                <a:solidFill>
                  <a:schemeClr val="tx1"/>
                </a:solidFill>
              </a:rPr>
              <a:t>(0~10</a:t>
            </a:r>
            <a:r>
              <a:rPr lang="en-US" altLang="ko-KR" sz="1500">
                <a:solidFill>
                  <a:schemeClr val="tx1"/>
                </a:solidFill>
              </a:rPr>
              <a:t>V, 4~20mA</a:t>
            </a:r>
            <a:r>
              <a:rPr lang="ko-KR" altLang="en-US" sz="1500">
                <a:solidFill>
                  <a:schemeClr val="tx1"/>
                </a:solidFill>
              </a:rPr>
              <a:t>)</a:t>
            </a:r>
            <a:endParaRPr lang="ko-KR" altLang="en-US" sz="1500">
              <a:solidFill>
                <a:schemeClr val="tx1"/>
              </a:solidFill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9408414" y="1159754"/>
            <a:ext cx="2125228" cy="2125228"/>
          </a:xfrm>
          <a:prstGeom prst="rect">
            <a:avLst/>
          </a:prstGeom>
        </p:spPr>
      </p:pic>
    </p:spTree>
  </p:cSld>
  <p:clrMapOvr>
    <a:masterClrMapping/>
  </p:clrMapOvr>
  <p:transition xmlns:mc="http://schemas.openxmlformats.org/markup-compatibility/2006" xmlns:hp="http://schemas.haansoft.com/office/presentation/8.0" mc:Ignorable="hp" hp:hslDur="5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42" presetClass="entr" presetSubtype="0" fill="hold" nodeType="click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10" presetID="42" presetClass="entr" presetSubtype="0" fill="hold" grpId="0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15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20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7" presetID="42" presetClass="entr" presetSubtype="0" fill="hold" nodeType="click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32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37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42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49" presetID="42" presetClass="entr" presetSubtype="0" fill="hold" nodeType="click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54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59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64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71" presetID="42" presetClass="entr" presetSubtype="0" fill="hold" nodeType="click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76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81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86" presetID="42" presetClass="entr" presetSubtype="0" fill="hold" nodeType="withEffect" mc:Ignorable="hp" hp:hslPresetID="15" hp:hslPresetSubtype="DirectionNone" hp:hslDuration="1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1"/>
      <p:bldP spid="7" grpId="0" animBg="1" autoUpdateAnimBg="1"/>
      <p:bldP spid="8" grpId="0" animBg="1" autoUpdateAnimBg="1"/>
      <p:bldP spid="10" grpId="0" animBg="1" autoUpdateAnimBg="1"/>
      <p:bldP spid="11" grpId="0" animBg="1" autoUpdateAnimBg="1"/>
      <p:bldP spid="12" grpId="0" animBg="1" autoUpdateAnimBg="1"/>
      <p:bldP spid="15" grpId="0" animBg="1" autoUpdateAnimBg="1"/>
      <p:bldP spid="16" grpId="0" animBg="1" autoUpdateAnimBg="1"/>
      <p:bldP spid="17" grpId="0" animBg="1" autoUpdateAnimBg="1"/>
      <p:bldP spid="19" grpId="0" animBg="1" autoUpdateAnimBg="1"/>
      <p:bldP spid="20" grpId="0" animBg="1" autoUpdateAnimBg="1"/>
      <p:bldP spid="21" grpId="0" animBg="1" autoUpdateAnimBg="1"/>
    </p:bldLst>
  </p:timing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 flipV="1">
            <a:off x="1343406" y="203834"/>
            <a:ext cx="10723150" cy="1"/>
          </a:xfrm>
          <a:prstGeom prst="line">
            <a:avLst/>
          </a:prstGeom>
          <a:ln w="381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0" y="0"/>
            <a:ext cx="1775460" cy="407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100"/>
              <a:t>의 견</a:t>
            </a:r>
            <a:endParaRPr lang="ko-KR" altLang="en-US" sz="2100"/>
          </a:p>
        </p:txBody>
      </p:sp>
      <p:cxnSp>
        <p:nvCxnSpPr>
          <p:cNvPr id="4" name="직선 연결선 3"/>
          <p:cNvCxnSpPr/>
          <p:nvPr/>
        </p:nvCxnSpPr>
        <p:spPr>
          <a:xfrm>
            <a:off x="125444" y="6669405"/>
            <a:ext cx="11941112" cy="0"/>
          </a:xfrm>
          <a:prstGeom prst="line">
            <a:avLst/>
          </a:prstGeom>
          <a:ln w="38100" algn="ctr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35279" y="838199"/>
            <a:ext cx="11305413" cy="5027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/>
            <a:r>
              <a:rPr lang="ko-KR" altLang="en-US"/>
              <a:t>소방펌프에 사용되는 센서이므로 압력센서에서는 </a:t>
            </a:r>
            <a:r>
              <a:rPr lang="en-US" altLang="ko-KR"/>
              <a:t>PIM093, PX170</a:t>
            </a:r>
            <a:r>
              <a:rPr lang="ko-KR" altLang="en-US"/>
              <a:t> 제품의 특징들이 이상적일 것 같습니다.</a:t>
            </a:r>
            <a:endParaRPr lang="ko-KR" altLang="en-US"/>
          </a:p>
          <a:p>
            <a:pPr/>
            <a:r>
              <a:rPr lang="ko-KR" altLang="en-US"/>
              <a:t> </a:t>
            </a:r>
            <a:endParaRPr lang="ko-KR" altLang="en-US"/>
          </a:p>
          <a:p>
            <a:pPr/>
            <a:r>
              <a:rPr lang="ko-KR" altLang="en-US"/>
              <a:t>왜냐하면 </a:t>
            </a:r>
            <a:r>
              <a:rPr lang="en-US" altLang="ko-KR"/>
              <a:t>PIM093</a:t>
            </a:r>
            <a:r>
              <a:rPr lang="ko-KR" altLang="en-US"/>
              <a:t> 제품은 높은 반복성,안정성, 극저온에서 고온까지 압력 측정이 가능하며,</a:t>
            </a:r>
            <a:endParaRPr lang="ko-KR" altLang="en-US"/>
          </a:p>
          <a:p>
            <a:pPr/>
            <a:endParaRPr lang="ko-KR" altLang="en-US"/>
          </a:p>
          <a:p>
            <a:pPr/>
            <a:r>
              <a:rPr lang="en-US" altLang="ko-KR"/>
              <a:t>PX170</a:t>
            </a:r>
            <a:r>
              <a:rPr lang="ko-KR" altLang="en-US"/>
              <a:t> 제품은 공간제약이 없으며, 안정성과 스테인레스 스틸로 가혹환경에서 우수하며 내충격성, 내진동성이 뛰어납니다. 또한 다양한 전압출력이 가능합니다. </a:t>
            </a:r>
            <a:endParaRPr lang="ko-KR" altLang="en-US"/>
          </a:p>
          <a:p>
            <a:pPr/>
            <a:endParaRPr lang="ko-KR" altLang="en-US"/>
          </a:p>
          <a:p>
            <a:pPr/>
            <a:r>
              <a:rPr lang="ko-KR" altLang="en-US"/>
              <a:t>그러므로 높은 압력과 충격에 버틸 수 있을 수 있는 안정성을 가지고 있어서 이 제품이 이상적이다고 생각됩니다.</a:t>
            </a:r>
            <a:endParaRPr lang="ko-KR" altLang="en-US"/>
          </a:p>
          <a:p>
            <a:pPr/>
            <a:endParaRPr lang="ko-KR" altLang="en-US"/>
          </a:p>
          <a:p>
            <a:pPr marL="0" algn="l" defTabSz="900000" eaLnBrk="1" latinLnBrk="1" hangingPunct="1"/>
            <a:r>
              <a:rPr lang="ko-KR" altLang="en-US"/>
              <a:t>그리고 유량센서에서는 플라스틱 초미량 유량센서와 </a:t>
            </a:r>
            <a:r>
              <a:rPr lang="en-US" altLang="en-US"/>
              <a:t>SFAB-U-M12</a:t>
            </a:r>
            <a:r>
              <a:rPr lang="ko-KR" altLang="en-US"/>
              <a:t> 유량센서 제품을 골랐습니다.</a:t>
            </a:r>
            <a:endParaRPr lang="ko-KR" altLang="en-US"/>
          </a:p>
          <a:p>
            <a:pPr/>
            <a:endParaRPr lang="ko-KR" altLang="en-US"/>
          </a:p>
          <a:p>
            <a:pPr/>
            <a:r>
              <a:rPr lang="ko-KR" altLang="en-US"/>
              <a:t>왜냐하면 플라스틱 초미량 유량센서는 높은 정밀도와 0.1~120</a:t>
            </a:r>
            <a:r>
              <a:rPr lang="en-US" altLang="ko-KR"/>
              <a:t> L/min</a:t>
            </a:r>
            <a:r>
              <a:rPr lang="ko-KR" altLang="en-US"/>
              <a:t> 으로 높은 유량 범위와 쉬운 장착을 </a:t>
            </a:r>
            <a:endParaRPr lang="ko-KR" altLang="en-US"/>
          </a:p>
          <a:p>
            <a:pPr/>
            <a:r>
              <a:rPr lang="ko-KR" altLang="en-US"/>
              <a:t>장점으로 가지고 있어서 선택 했습니다.</a:t>
            </a:r>
            <a:endParaRPr lang="ko-KR" altLang="en-US"/>
          </a:p>
          <a:p>
            <a:pPr/>
            <a:endParaRPr lang="ko-KR" altLang="en-US"/>
          </a:p>
          <a:p>
            <a:pPr>
              <a:buClr>
                <a:schemeClr val="tx1"/>
              </a:buClr>
            </a:pPr>
            <a:r>
              <a:rPr lang="ko-KR" altLang="en-US"/>
              <a:t>그리고 </a:t>
            </a:r>
            <a:r>
              <a:rPr lang="en-US" altLang="en-US"/>
              <a:t>SFAB-U-M12</a:t>
            </a:r>
            <a:r>
              <a:rPr lang="ko-KR" altLang="en-US"/>
              <a:t> 유량센서도 선택을 했는데 </a:t>
            </a:r>
            <a:r>
              <a:rPr lang="ko-KR" altLang="en-US">
                <a:solidFill>
                  <a:schemeClr val="tx1"/>
                </a:solidFill>
              </a:rPr>
              <a:t>0.1~1000</a:t>
            </a:r>
            <a:r>
              <a:rPr lang="en-US" altLang="ko-KR">
                <a:solidFill>
                  <a:schemeClr val="tx1"/>
                </a:solidFill>
              </a:rPr>
              <a:t> L/min</a:t>
            </a:r>
            <a:r>
              <a:rPr lang="ko-KR" altLang="en-US">
                <a:solidFill>
                  <a:schemeClr val="tx1"/>
                </a:solidFill>
              </a:rPr>
              <a:t>의 광대한 유량범위와 스위칭출력을 지원한다는 장점이 있어 선택했습니다.</a:t>
            </a:r>
            <a:endParaRPr lang="ko-KR" altLang="en-US">
              <a:solidFill>
                <a:schemeClr val="tx1"/>
              </a:solidFill>
            </a:endParaRPr>
          </a:p>
          <a:p>
            <a:pPr/>
            <a:endParaRPr lang="ko-KR" altLang="en-US"/>
          </a:p>
          <a:p>
            <a:pPr/>
            <a:r>
              <a:rPr lang="ko-KR" altLang="en-US"/>
              <a:t>또한 </a:t>
            </a:r>
            <a:r>
              <a:rPr lang="en-US" altLang="ko-KR"/>
              <a:t>RS485</a:t>
            </a:r>
            <a:r>
              <a:rPr lang="ko-KR" altLang="en-US"/>
              <a:t>을 이용해 500</a:t>
            </a:r>
            <a:r>
              <a:rPr lang="en-US" altLang="ko-KR"/>
              <a:t>M</a:t>
            </a:r>
            <a:r>
              <a:rPr lang="ko-KR" altLang="en-US"/>
              <a:t> 이내에서 통신을 해야한다는 고려 사항도 있습니다.</a:t>
            </a:r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3" presetClass="entr" presetSubtype="10" fill="hold" grpId="0" nodeType="clickEffect" mc:Ignorable="hp" hp:hslPresetID="4" hp:hslPresetSubtype="DirectionWidth" hp:hslDuration="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1"/>
    </p:bldLst>
  </p:timing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4007738" y="0"/>
            <a:ext cx="8184261" cy="68580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0" y="0"/>
            <a:ext cx="4007739" cy="6858000"/>
          </a:xfrm>
          <a:prstGeom prst="rect">
            <a:avLst/>
          </a:prstGeom>
          <a:solidFill>
            <a:schemeClr val="tx1"/>
          </a:solidFill>
          <a:ln algn="ctr"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/>
            <a:endParaRPr lang="ko-KR" altLang="en-US"/>
          </a:p>
          <a:p>
            <a:pPr algn="ctr"/>
            <a:endParaRPr lang="ko-KR" altLang="en-US"/>
          </a:p>
          <a:p>
            <a:pPr algn="ctr"/>
            <a:endParaRPr lang="ko-KR" altLang="en-US"/>
          </a:p>
          <a:p>
            <a:pPr/>
            <a:endParaRPr lang="ko-KR" altLang="en-US" sz="2000" b="1">
              <a:latin typeface="한컴바탕"/>
              <a:ea typeface="한컴바탕"/>
            </a:endParaRPr>
          </a:p>
          <a:p>
            <a:pPr/>
            <a:r>
              <a:rPr lang="ko-KR" altLang="en-US" sz="2000" b="1">
                <a:latin typeface="한컴바탕"/>
                <a:ea typeface="한컴바탕"/>
              </a:rPr>
              <a:t>이상으로 </a:t>
            </a:r>
            <a:endParaRPr lang="ko-KR" altLang="en-US" sz="2000" b="1">
              <a:latin typeface="한컴바탕"/>
              <a:ea typeface="한컴바탕"/>
            </a:endParaRPr>
          </a:p>
          <a:p>
            <a:pPr/>
            <a:r>
              <a:rPr lang="ko-KR" altLang="en-US" sz="2000" b="1">
                <a:latin typeface="한컴바탕"/>
                <a:ea typeface="한컴바탕"/>
              </a:rPr>
              <a:t>유압센서와 압력센서를 </a:t>
            </a:r>
            <a:endParaRPr lang="ko-KR" altLang="en-US" sz="2000" b="1">
              <a:latin typeface="한컴바탕"/>
              <a:ea typeface="한컴바탕"/>
            </a:endParaRPr>
          </a:p>
          <a:p>
            <a:pPr/>
            <a:r>
              <a:rPr lang="ko-KR" altLang="en-US" sz="2000" b="1">
                <a:latin typeface="한컴바탕"/>
                <a:ea typeface="한컴바탕"/>
              </a:rPr>
              <a:t>마치겟습니다.</a:t>
            </a:r>
            <a:endParaRPr lang="ko-KR" altLang="en-US" sz="2000" b="1">
              <a:latin typeface="한컴바탕"/>
              <a:ea typeface="한컴바탕"/>
            </a:endParaRPr>
          </a:p>
          <a:p>
            <a:pPr/>
            <a:endParaRPr lang="ko-KR" altLang="en-US" sz="700" u="sng">
              <a:latin typeface="한컴바탕"/>
              <a:ea typeface="한컴바탕"/>
            </a:endParaRPr>
          </a:p>
          <a:p>
            <a:pPr/>
            <a:endParaRPr lang="ko-KR" altLang="en-US" sz="2000" b="1">
              <a:latin typeface="한컴바탕"/>
              <a:ea typeface="한컴바탕"/>
            </a:endParaRPr>
          </a:p>
          <a:p>
            <a:pPr/>
            <a:endParaRPr lang="ko-KR" altLang="en-US" sz="2000" b="1">
              <a:latin typeface="한컴바탕"/>
              <a:ea typeface="한컴바탕"/>
            </a:endParaRPr>
          </a:p>
          <a:p>
            <a:pPr/>
            <a:endParaRPr lang="ko-KR" altLang="en-US" sz="2000" b="1">
              <a:latin typeface="한컴바탕"/>
              <a:ea typeface="한컴바탕"/>
            </a:endParaRPr>
          </a:p>
          <a:p>
            <a:pPr/>
            <a:endParaRPr lang="ko-KR" altLang="en-US" sz="2000" b="1">
              <a:latin typeface="한컴바탕"/>
              <a:ea typeface="한컴바탕"/>
            </a:endParaRPr>
          </a:p>
          <a:p>
            <a:pPr/>
            <a:r>
              <a:rPr lang="ko-KR" altLang="en-US" sz="2000" b="1">
                <a:latin typeface="한컴바탕"/>
                <a:ea typeface="한컴바탕"/>
              </a:rPr>
              <a:t>궁금하신 점 질문 받겠습니다.</a:t>
            </a:r>
            <a:endParaRPr lang="ko-KR" altLang="en-US" sz="2000" b="1">
              <a:latin typeface="한컴바탕"/>
              <a:ea typeface="한컴바탕"/>
            </a:endParaRPr>
          </a:p>
          <a:p>
            <a:pPr algn="ctr"/>
            <a:endParaRPr lang="ko-KR" altLang="en-US"/>
          </a:p>
          <a:p>
            <a:pPr/>
            <a:endParaRPr lang="ko-KR" altLang="en-US"/>
          </a:p>
          <a:p>
            <a:pPr>
              <a:buClr>
                <a:schemeClr val="lt1"/>
              </a:buClr>
            </a:pPr>
            <a:r>
              <a:rPr lang="ko-KR" altLang="en-US" sz="2000" b="1">
                <a:solidFill>
                  <a:schemeClr val="lt1"/>
                </a:solidFill>
                <a:latin typeface="한컴바탕"/>
                <a:ea typeface="한컴바탕"/>
              </a:rPr>
              <a:t>감사합니다</a:t>
            </a:r>
            <a:endParaRPr lang="ko-KR" altLang="en-US" sz="2000" b="1">
              <a:solidFill>
                <a:schemeClr val="lt1"/>
              </a:solidFill>
              <a:latin typeface="한컴바탕"/>
              <a:ea typeface="한컴바탕"/>
            </a:endParaRPr>
          </a:p>
          <a:p>
            <a:pPr algn="ctr"/>
            <a:endParaRPr lang="ko-KR" altLang="en-US"/>
          </a:p>
          <a:p>
            <a:pPr algn="ctr"/>
            <a:endParaRPr lang="ko-KR" altLang="en-US"/>
          </a:p>
          <a:p>
            <a:pPr algn="ctr"/>
            <a:endParaRPr lang="ko-KR" altLang="en-US"/>
          </a:p>
          <a:p>
            <a:pPr algn="ctr"/>
            <a:endParaRPr lang="ko-KR" altLang="en-US"/>
          </a:p>
          <a:p>
            <a:pPr algn="ctr"/>
            <a:endParaRPr lang="ko-KR" altLang="en-US"/>
          </a:p>
          <a:p>
            <a:pPr algn="ctr"/>
            <a:r>
              <a:rPr lang="en-US" altLang="ko-KR" sz="1600">
                <a:latin typeface="한컴바탕"/>
                <a:ea typeface="한컴바탕"/>
              </a:rPr>
              <a:t>A</a:t>
            </a:r>
            <a:r>
              <a:rPr lang="ko-KR" altLang="en-US" sz="1600">
                <a:latin typeface="한컴바탕"/>
                <a:ea typeface="한컴바탕"/>
              </a:rPr>
              <a:t>반 3조</a:t>
            </a:r>
            <a:endParaRPr lang="ko-KR" altLang="en-US" sz="1600">
              <a:latin typeface="한컴바탕"/>
              <a:ea typeface="한컴바탕"/>
            </a:endParaRPr>
          </a:p>
          <a:p>
            <a:pPr algn="ctr"/>
            <a:r>
              <a:rPr lang="ko-KR" altLang="en-US" sz="1600">
                <a:latin typeface="한컴바탕"/>
                <a:ea typeface="한컴바탕"/>
              </a:rPr>
              <a:t>반도체 전자과</a:t>
            </a:r>
            <a:r>
              <a:rPr lang="ko-KR" altLang="en-US">
                <a:latin typeface="한컴바탕"/>
                <a:ea typeface="한컴바탕"/>
              </a:rPr>
              <a:t> </a:t>
            </a:r>
            <a:endParaRPr lang="ko-KR" altLang="en-US">
              <a:latin typeface="한컴바탕"/>
              <a:ea typeface="한컴바탕"/>
            </a:endParaRPr>
          </a:p>
          <a:p>
            <a:pPr algn="ctr"/>
            <a:endParaRPr lang="ko-KR" altLang="en-US">
              <a:latin typeface="한컴바탕"/>
              <a:ea typeface="한컴바탕"/>
            </a:endParaRPr>
          </a:p>
          <a:p>
            <a:pPr algn="ctr">
              <a:buClr>
                <a:schemeClr val="lt1"/>
              </a:buClr>
            </a:pPr>
            <a:r>
              <a:rPr lang="ko-KR" altLang="en-US" sz="1400">
                <a:solidFill>
                  <a:schemeClr val="lt1"/>
                </a:solidFill>
                <a:latin typeface="한컴바탕"/>
                <a:ea typeface="한컴바탕"/>
              </a:rPr>
              <a:t>박종우 김민회 유승현 방한빈</a:t>
            </a:r>
            <a:endParaRPr lang="ko-KR" altLang="en-US" sz="1400">
              <a:solidFill>
                <a:schemeClr val="lt1"/>
              </a:solidFill>
              <a:latin typeface="한컴바탕"/>
              <a:ea typeface="한컴바탕"/>
            </a:endParaRPr>
          </a:p>
          <a:p>
            <a:pPr algn="ctr">
              <a:buClr>
                <a:schemeClr val="lt1"/>
              </a:buClr>
            </a:pPr>
            <a:r>
              <a:rPr lang="ko-KR" altLang="en-US" sz="1400">
                <a:solidFill>
                  <a:schemeClr val="lt1"/>
                </a:solidFill>
                <a:latin typeface="한컴바탕"/>
                <a:ea typeface="한컴바탕"/>
              </a:rPr>
              <a:t>박원호 박재성 이성원</a:t>
            </a:r>
            <a:endParaRPr lang="ko-KR" altLang="en-US" sz="1400">
              <a:solidFill>
                <a:schemeClr val="lt1"/>
              </a:solidFill>
              <a:latin typeface="한컴바탕"/>
              <a:ea typeface="한컴바탕"/>
            </a:endParaRPr>
          </a:p>
          <a:p>
            <a:pPr algn="ctr"/>
            <a:endParaRPr lang="ko-KR" altLang="en-US"/>
          </a:p>
          <a:p>
            <a:pPr algn="ctr"/>
            <a:endParaRPr lang="ko-KR" altLang="en-US"/>
          </a:p>
          <a:p>
            <a:pPr algn="ctr"/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"/>
        <a:cs typeface="Times New Roman"/>
        <a:font script="Jpan" typeface="MS PGothic"/>
        <a:font script="Hang" typeface="함초롬돋움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함초롬돋움"/>
        <a:ea typeface=""/>
        <a:cs typeface="Times New Roman"/>
        <a:font script="Jpan" typeface="MS PGothic"/>
        <a:font script="Hang" typeface="함초롬돋움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TotalTime>0</ep:TotalTime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cp:contentStatus/>
  <dcterms:created xsi:type="dcterms:W3CDTF">2017-03-13T12:38:28.000</dcterms:created>
  <dc:creator>Bangh</dc:creator>
  <dc:description/>
  <cp:keywords/>
  <cp:lastModifiedBy>TG</cp:lastModifiedBy>
  <dcterms:modified xsi:type="dcterms:W3CDTF">2017-03-16T04:09:14.867</dcterms:modified>
  <cp:revision>62</cp:revision>
  <dc:subject/>
  <dc:title>PowerPoint 프레젠테이션</dc:title>
</cp:coreProperties>
</file>