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6" r:id="rId4"/>
    <p:sldId id="267" r:id="rId5"/>
    <p:sldId id="260" r:id="rId6"/>
    <p:sldId id="265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0" name="자유형 19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0" y="364331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  <p:grpSp>
        <p:nvGrpSpPr>
          <p:cNvPr id="7" name="그룹 6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sp>
        <p:nvSpPr>
          <p:cNvPr id="21" name="제목 20"/>
          <p:cNvSpPr>
            <a:spLocks noGrp="1"/>
          </p:cNvSpPr>
          <p:nvPr>
            <p:ph type="ctrTitle"/>
          </p:nvPr>
        </p:nvSpPr>
        <p:spPr>
          <a:xfrm>
            <a:off x="457200" y="228599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  <p:grpSp>
        <p:nvGrpSpPr>
          <p:cNvPr id="7" name="그룹 6"/>
          <p:cNvGrpSpPr/>
          <p:nvPr/>
        </p:nvGrpSpPr>
        <p:grpSpPr>
          <a:xfrm>
            <a:off x="62263" y="51347"/>
            <a:ext cx="1000131" cy="1036773"/>
            <a:chOff x="13317" y="34771"/>
            <a:chExt cx="1272534" cy="1310103"/>
          </a:xfrm>
        </p:grpSpPr>
        <p:sp>
          <p:nvSpPr>
            <p:cNvPr id="12" name="자유형 11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8" name="자유형 7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9" name="자유형 8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929454" y="428606"/>
            <a:ext cx="1757346" cy="5357851"/>
          </a:xfrm>
        </p:spPr>
        <p:txBody>
          <a:bodyPr vert="eaVert"/>
          <a:lstStyle>
            <a:lvl1pPr algn="l">
              <a:defRPr>
                <a:gradFill flip="none" rotWithShape="1">
                  <a:gsLst>
                    <a:gs pos="0">
                      <a:schemeClr val="tx2"/>
                    </a:gs>
                    <a:gs pos="26000">
                      <a:schemeClr val="tx2"/>
                    </a:gs>
                    <a:gs pos="41000">
                      <a:schemeClr val="tx2">
                        <a:shade val="90000"/>
                      </a:schemeClr>
                    </a:gs>
                    <a:gs pos="67000">
                      <a:schemeClr val="tx2">
                        <a:shade val="50000"/>
                      </a:schemeClr>
                    </a:gs>
                    <a:gs pos="95000">
                      <a:schemeClr val="tx2"/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28596" y="428606"/>
            <a:ext cx="6357982" cy="536893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5" name="자유형 24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6" name="자유형 25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600202"/>
            <a:ext cx="8258204" cy="4525963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42976" y="357166"/>
            <a:ext cx="7472386" cy="10001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71407" y="106210"/>
            <a:ext cx="1000131" cy="1036773"/>
            <a:chOff x="13317" y="34771"/>
            <a:chExt cx="1272534" cy="1310103"/>
          </a:xfrm>
        </p:grpSpPr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21" name="자유형 20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4414" y="1857364"/>
            <a:ext cx="690717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14414" y="3286124"/>
            <a:ext cx="6915144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142845" y="1857364"/>
            <a:ext cx="1000131" cy="1036773"/>
            <a:chOff x="13317" y="34771"/>
            <a:chExt cx="1272534" cy="1310103"/>
          </a:xfrm>
        </p:grpSpPr>
        <p:sp>
          <p:nvSpPr>
            <p:cNvPr id="26" name="자유형 25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7" name="자유형 26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8" name="자유형 27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9" name="자유형 28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30" name="자유형 29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4" name="자유형 13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11" name="자유형 10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2" name="자유형 11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1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4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  <p:grpSp>
        <p:nvGrpSpPr>
          <p:cNvPr id="10" name="그룹 9"/>
          <p:cNvGrpSpPr/>
          <p:nvPr/>
        </p:nvGrpSpPr>
        <p:grpSpPr>
          <a:xfrm>
            <a:off x="71407" y="71414"/>
            <a:ext cx="1000131" cy="1036774"/>
            <a:chOff x="13317" y="34771"/>
            <a:chExt cx="1272535" cy="1310104"/>
          </a:xfrm>
        </p:grpSpPr>
        <p:sp>
          <p:nvSpPr>
            <p:cNvPr id="20" name="자유형 19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/>
          </p:nvSpPr>
          <p:spPr bwMode="gray">
            <a:xfrm>
              <a:off x="969940" y="1030550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4" name="자유형 23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6" name="자유형 15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noFill/>
                  <a:prstDash val="solid"/>
                </a:ln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  <p:grpSp>
        <p:nvGrpSpPr>
          <p:cNvPr id="7" name="그룹 6"/>
          <p:cNvGrpSpPr/>
          <p:nvPr/>
        </p:nvGrpSpPr>
        <p:grpSpPr>
          <a:xfrm>
            <a:off x="71407" y="106211"/>
            <a:ext cx="1000131" cy="1036773"/>
            <a:chOff x="13317" y="34771"/>
            <a:chExt cx="1272534" cy="1310103"/>
          </a:xfrm>
        </p:grpSpPr>
        <p:sp>
          <p:nvSpPr>
            <p:cNvPr id="19" name="자유형 18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2" name="자유형 11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06400" y="384598"/>
            <a:ext cx="7500990" cy="48177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anchor="b"/>
          <a:lstStyle>
            <a:lvl1pPr algn="l">
              <a:defRPr sz="2400" b="1">
                <a:ln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7662" y="1089026"/>
            <a:ext cx="4686304" cy="50546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71580" y="1089026"/>
            <a:ext cx="2686038" cy="50546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11" name="자유형 10"/>
          <p:cNvSpPr>
            <a:spLocks/>
          </p:cNvSpPr>
          <p:nvPr/>
        </p:nvSpPr>
        <p:spPr bwMode="gray">
          <a:xfrm>
            <a:off x="340905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gray">
          <a:xfrm>
            <a:off x="71407" y="653955"/>
            <a:ext cx="247040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gray">
          <a:xfrm>
            <a:off x="73902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4" name="자유형 13"/>
          <p:cNvSpPr>
            <a:spLocks/>
          </p:cNvSpPr>
          <p:nvPr/>
        </p:nvSpPr>
        <p:spPr bwMode="gray">
          <a:xfrm>
            <a:off x="823251" y="894237"/>
            <a:ext cx="248287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3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gray">
          <a:xfrm>
            <a:off x="344103" y="376692"/>
            <a:ext cx="479107" cy="517546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29190" y="928670"/>
            <a:ext cx="3857652" cy="928694"/>
          </a:xfrm>
        </p:spPr>
        <p:txBody>
          <a:bodyPr anchor="b"/>
          <a:lstStyle>
            <a:lvl1pPr algn="l">
              <a:defRPr sz="2000" b="1">
                <a:ln>
                  <a:noFill/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9190" y="1928802"/>
            <a:ext cx="3857652" cy="33575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 rot="21422455">
            <a:off x="609122" y="1000108"/>
            <a:ext cx="4000528" cy="4857784"/>
          </a:xfrm>
          <a:prstGeom prst="rect">
            <a:avLst/>
          </a:prstGeom>
          <a:solidFill>
            <a:srgbClr val="F8F8F8"/>
          </a:solidFill>
          <a:ln w="3175" cap="sq" cmpd="sng" algn="ctr">
            <a:solidFill>
              <a:srgbClr val="C0C0C0"/>
            </a:solidFill>
            <a:prstDash val="solid"/>
          </a:ln>
          <a:effectLst>
            <a:outerShdw blurRad="57150" dist="381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9" name="그림 개체 틀 8"/>
          <p:cNvSpPr>
            <a:spLocks noGrp="1"/>
          </p:cNvSpPr>
          <p:nvPr>
            <p:ph type="pic" sz="quarter" idx="1"/>
          </p:nvPr>
        </p:nvSpPr>
        <p:spPr>
          <a:xfrm>
            <a:off x="642910" y="1000108"/>
            <a:ext cx="4004390" cy="4857784"/>
          </a:xfrm>
          <a:prstGeom prst="rect">
            <a:avLst/>
          </a:prstGeom>
          <a:solidFill>
            <a:schemeClr val="accent3"/>
          </a:solidFill>
          <a:ln w="3175" cap="sq" cmpd="sng" algn="ctr">
            <a:solidFill>
              <a:srgbClr val="F8F8F8"/>
            </a:solidFill>
            <a:prstDash val="solid"/>
            <a:miter lim="800000"/>
          </a:ln>
          <a:effectLst>
            <a:outerShdw blurRad="38100" dist="50800" dir="3000000" algn="tl" rotWithShape="0">
              <a:srgbClr val="000000">
                <a:alpha val="40000"/>
              </a:srgbClr>
            </a:outerShdw>
          </a:effectLst>
          <a:sp3d contourW="12700" prstMaterial="plastic">
            <a:contourClr>
              <a:srgbClr val="000000">
                <a:alpha val="35294"/>
              </a:srgbClr>
            </a:contourClr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grpSp>
        <p:nvGrpSpPr>
          <p:cNvPr id="3" name="그룹 2"/>
          <p:cNvGrpSpPr/>
          <p:nvPr/>
        </p:nvGrpSpPr>
        <p:grpSpPr>
          <a:xfrm>
            <a:off x="8116469" y="45696"/>
            <a:ext cx="1000131" cy="1036773"/>
            <a:chOff x="13317" y="34771"/>
            <a:chExt cx="1272534" cy="1310103"/>
          </a:xfrm>
        </p:grpSpPr>
        <p:sp>
          <p:nvSpPr>
            <p:cNvPr id="13" name="자유형 12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61000">
                <a:schemeClr val="bg1">
                  <a:alpha val="40000"/>
                </a:schemeClr>
              </a:gs>
            </a:gsLst>
            <a:lin ang="5400000" scaled="1"/>
            <a:tileRect/>
          </a:gradFill>
          <a:ln w="1905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D066A9C-C5C7-4D9A-B162-1F7E7F2840A2}" type="datetimeFigureOut">
              <a:rPr lang="ko-KR" altLang="en-US" smtClean="0"/>
              <a:t>2017-03-15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001569E-F8D6-43AA-8108-76FF6D48B906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 fov="0">
                <a:rot lat="0" lon="0" rev="0"/>
              </a:camera>
              <a:lightRig rig="glow" dir="t">
                <a:rot lat="0" lon="0" rev="4500000"/>
              </a:lightRig>
            </a:scene3d>
            <a:sp3d prstMaterial="matte">
              <a:contourClr>
                <a:schemeClr val="accent1">
                  <a:alpha val="95000"/>
                </a:schemeClr>
              </a:contourClr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pc="50" dirty="0" smtClean="0">
          <a:ln>
            <a:noFill/>
            <a:prstDash val="solid"/>
          </a:ln>
          <a:gradFill flip="none" rotWithShape="1">
            <a:gsLst>
              <a:gs pos="0">
                <a:schemeClr val="tx2"/>
              </a:gs>
              <a:gs pos="26000">
                <a:schemeClr val="tx2"/>
              </a:gs>
              <a:gs pos="41000">
                <a:schemeClr val="tx2">
                  <a:shade val="90000"/>
                </a:schemeClr>
              </a:gs>
              <a:gs pos="67000">
                <a:schemeClr val="tx2">
                  <a:shade val="50000"/>
                </a:schemeClr>
              </a:gs>
              <a:gs pos="95000">
                <a:schemeClr val="tx2"/>
              </a:gs>
            </a:gsLst>
            <a:lin ang="5400000" scaled="1"/>
            <a:tileRect/>
          </a:gradFill>
          <a:effectLst>
            <a:outerShdw blurRad="50800" dist="50800" dir="54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"/>
        <a:buChar char="u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4"/>
        </a:buClr>
        <a:buSzPct val="80000"/>
        <a:buFont typeface="Wingdings"/>
        <a:buChar char="u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"/>
        <a:buChar char="u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"/>
        <a:buChar char="u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tx2"/>
        </a:buClr>
        <a:buSzPct val="60000"/>
        <a:buFont typeface="Wingdings"/>
        <a:buChar char="u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"/>
        <a:buChar char="u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55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50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0" y="2996952"/>
            <a:ext cx="6400800" cy="1800200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dirty="0" smtClean="0"/>
              <a:t>5</a:t>
            </a:r>
            <a:r>
              <a:rPr lang="ko-KR" altLang="en-US" dirty="0" smtClean="0"/>
              <a:t>조 조장</a:t>
            </a:r>
            <a:r>
              <a:rPr lang="en-US" altLang="ko-KR" dirty="0" smtClean="0"/>
              <a:t>:</a:t>
            </a:r>
            <a:r>
              <a:rPr lang="ko-KR" altLang="en-US" dirty="0" smtClean="0"/>
              <a:t> 김영찬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조원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신우종 </a:t>
            </a:r>
            <a:r>
              <a:rPr lang="ko-KR" altLang="en-US" dirty="0"/>
              <a:t>강한빈 고병진 </a:t>
            </a:r>
            <a:r>
              <a:rPr lang="ko-KR" altLang="en-US" dirty="0" smtClean="0"/>
              <a:t>최완재 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임동묵 김상현 장남준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56966" y="947391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6000" dirty="0" smtClean="0">
                <a:solidFill>
                  <a:schemeClr val="tx1"/>
                </a:solidFill>
              </a:rPr>
              <a:t>마이크로프로세서</a:t>
            </a:r>
            <a:endParaRPr lang="ko-KR" alt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13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4"/>
          <p:cNvSpPr>
            <a:spLocks noChangeArrowheads="1"/>
          </p:cNvSpPr>
          <p:nvPr/>
        </p:nvSpPr>
        <p:spPr bwMode="auto">
          <a:xfrm>
            <a:off x="1295636" y="401623"/>
            <a:ext cx="6408712" cy="726162"/>
          </a:xfrm>
          <a:prstGeom prst="parallelogram">
            <a:avLst>
              <a:gd name="adj" fmla="val 34109"/>
            </a:avLst>
          </a:prstGeom>
          <a:solidFill>
            <a:schemeClr val="folHlink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>
            <a:outerShdw sy="50000" kx="-2453608" rotWithShape="0">
              <a:srgbClr val="808080"/>
            </a:outerShdw>
          </a:effectLst>
        </p:spPr>
        <p:txBody>
          <a:bodyPr wrap="square" anchor="ctr">
            <a:spAutoFit/>
          </a:bodyPr>
          <a:lstStyle/>
          <a:p>
            <a:endParaRPr lang="ko-KR" altLang="en-US" sz="32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54481" y="1556792"/>
            <a:ext cx="6400800" cy="4298032"/>
          </a:xfrm>
        </p:spPr>
        <p:txBody>
          <a:bodyPr>
            <a:normAutofit/>
          </a:bodyPr>
          <a:lstStyle/>
          <a:p>
            <a:pPr algn="l"/>
            <a:r>
              <a:rPr lang="ko-KR" altLang="en-US" sz="2800" dirty="0" smtClean="0"/>
              <a:t>단일 칩으로 구성되어 주어진 프로그램에 의해 </a:t>
            </a:r>
            <a:r>
              <a:rPr lang="ko-KR" altLang="en-US" sz="2800" dirty="0"/>
              <a:t>데</a:t>
            </a:r>
            <a:r>
              <a:rPr lang="ko-KR" altLang="en-US" sz="2800" dirty="0" smtClean="0"/>
              <a:t>이터의 입력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가공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출력을 수행 하는 장치이다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단일 칩으로 만들어진 </a:t>
            </a:r>
            <a:r>
              <a:rPr lang="ko-KR" altLang="en-US" sz="2800" dirty="0" err="1" smtClean="0"/>
              <a:t>다목적용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IC</a:t>
            </a:r>
            <a:r>
              <a:rPr lang="ko-KR" altLang="en-US" sz="2800" dirty="0" smtClean="0"/>
              <a:t>이며 즉 다른 장치를 제어하는 역할을 합니다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그리고 쉽게 말해 마이크로프로세서란 여러 분야의 제어장치에서 핵심 두뇌역할을 수행합니다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63688" y="332657"/>
            <a:ext cx="5472608" cy="864095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/>
                </a:solidFill>
              </a:rPr>
              <a:t>1. </a:t>
            </a:r>
            <a:r>
              <a:rPr lang="ko-KR" altLang="en-US" sz="4000" dirty="0" smtClean="0">
                <a:solidFill>
                  <a:schemeClr val="tx1"/>
                </a:solidFill>
              </a:rPr>
              <a:t>마이크로프로세서란</a:t>
            </a:r>
            <a:r>
              <a:rPr lang="en-US" altLang="ko-KR" sz="4000" dirty="0" smtClean="0">
                <a:solidFill>
                  <a:schemeClr val="tx1"/>
                </a:solidFill>
              </a:rPr>
              <a:t>?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71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24"/>
          <p:cNvSpPr>
            <a:spLocks noChangeArrowheads="1"/>
          </p:cNvSpPr>
          <p:nvPr/>
        </p:nvSpPr>
        <p:spPr bwMode="auto">
          <a:xfrm>
            <a:off x="1295636" y="401623"/>
            <a:ext cx="6408712" cy="726162"/>
          </a:xfrm>
          <a:prstGeom prst="parallelogram">
            <a:avLst>
              <a:gd name="adj" fmla="val 34109"/>
            </a:avLst>
          </a:prstGeom>
          <a:solidFill>
            <a:schemeClr val="folHlink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>
            <a:outerShdw sy="50000" kx="-2453608" rotWithShape="0">
              <a:srgbClr val="808080"/>
            </a:outerShdw>
          </a:effectLst>
        </p:spPr>
        <p:txBody>
          <a:bodyPr wrap="square" anchor="ctr">
            <a:spAutoFit/>
          </a:bodyPr>
          <a:lstStyle/>
          <a:p>
            <a:endParaRPr lang="ko-KR" altLang="en-US" sz="3200" dirty="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059832" y="1916832"/>
            <a:ext cx="2819400" cy="3505200"/>
          </a:xfrm>
          <a:prstGeom prst="rect">
            <a:avLst/>
          </a:prstGeom>
          <a:solidFill>
            <a:srgbClr val="DDF2FF"/>
          </a:solidFill>
          <a:ln w="9525">
            <a:solidFill>
              <a:srgbClr val="00808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tIns="190800"/>
          <a:lstStyle/>
          <a:p>
            <a:pPr eaLnBrk="1" latinLnBrk="1" hangingPunct="1">
              <a:lnSpc>
                <a:spcPct val="20000"/>
              </a:lnSpc>
            </a:pPr>
            <a:endParaRPr lang="ko-KR" altLang="en-US"/>
          </a:p>
          <a:p>
            <a:pPr algn="ctr" eaLnBrk="1" latinLnBrk="1" hangingPunct="1">
              <a:lnSpc>
                <a:spcPct val="70000"/>
              </a:lnSpc>
            </a:pPr>
            <a:r>
              <a:rPr lang="ko-KR" altLang="en-US" b="1">
                <a:solidFill>
                  <a:schemeClr val="bg2"/>
                </a:solidFill>
              </a:rPr>
              <a:t>중앙처리장치</a:t>
            </a:r>
          </a:p>
          <a:p>
            <a:pPr algn="ctr" eaLnBrk="1" latinLnBrk="1" hangingPunct="1">
              <a:lnSpc>
                <a:spcPct val="70000"/>
              </a:lnSpc>
            </a:pPr>
            <a:r>
              <a:rPr lang="ko-KR" altLang="en-US" sz="2000" b="1">
                <a:solidFill>
                  <a:schemeClr val="bg2"/>
                </a:solidFill>
              </a:rPr>
              <a:t>(마이크로프로세서)</a:t>
            </a:r>
            <a:endParaRPr lang="ko-KR" altLang="en-US"/>
          </a:p>
          <a:p>
            <a:pPr eaLnBrk="1" latinLnBrk="1" hangingPunct="1"/>
            <a:endParaRPr lang="ko-KR" altLang="en-US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3593232" y="3364632"/>
            <a:ext cx="1736725" cy="4381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6350" cap="rnd">
            <a:solidFill>
              <a:schemeClr val="tx1"/>
            </a:solidFill>
            <a:prstDash val="sysDot"/>
            <a:round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algn="ctr" eaLnBrk="1" latinLnBrk="1" hangingPunct="1"/>
            <a:r>
              <a:rPr lang="ko-KR" altLang="en-US" sz="2000" b="1">
                <a:solidFill>
                  <a:schemeClr val="bg2"/>
                </a:solidFill>
              </a:rPr>
              <a:t>연산부</a:t>
            </a:r>
            <a:endParaRPr lang="ko-KR" altLang="en-US" sz="2000"/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3593232" y="4736232"/>
            <a:ext cx="1754188" cy="4381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6350" cap="rnd">
            <a:solidFill>
              <a:schemeClr val="tx1"/>
            </a:solidFill>
            <a:prstDash val="sysDot"/>
            <a:round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algn="ctr" eaLnBrk="1" latinLnBrk="1" hangingPunct="1"/>
            <a:r>
              <a:rPr lang="ko-KR" altLang="en-US" sz="2000" b="1">
                <a:solidFill>
                  <a:schemeClr val="bg2"/>
                </a:solidFill>
              </a:rPr>
              <a:t>레지스터부</a:t>
            </a:r>
            <a:endParaRPr lang="ko-KR" altLang="en-US"/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3593232" y="4050432"/>
            <a:ext cx="1736725" cy="4381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6350" cap="rnd">
            <a:solidFill>
              <a:schemeClr val="tx1"/>
            </a:solidFill>
            <a:prstDash val="sysDot"/>
            <a:round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algn="ctr" eaLnBrk="1" latinLnBrk="1" hangingPunct="1"/>
            <a:r>
              <a:rPr lang="ko-KR" altLang="en-US" sz="2000" b="1">
                <a:solidFill>
                  <a:schemeClr val="bg2"/>
                </a:solidFill>
              </a:rPr>
              <a:t>제어부</a:t>
            </a:r>
            <a:endParaRPr lang="ko-KR" altLang="en-US"/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6488832" y="3593232"/>
            <a:ext cx="1828800" cy="438150"/>
          </a:xfrm>
          <a:prstGeom prst="roundRect">
            <a:avLst>
              <a:gd name="adj" fmla="val 16667"/>
            </a:avLst>
          </a:prstGeom>
          <a:solidFill>
            <a:srgbClr val="DDF2FF"/>
          </a:solidFill>
          <a:ln w="6350">
            <a:solidFill>
              <a:srgbClr val="008080"/>
            </a:solidFill>
            <a:round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algn="ctr" eaLnBrk="1" latinLnBrk="1" hangingPunct="1"/>
            <a:r>
              <a:rPr lang="ko-KR" altLang="en-US" sz="2000" b="1">
                <a:solidFill>
                  <a:schemeClr val="bg2"/>
                </a:solidFill>
              </a:rPr>
              <a:t>주기억장치</a:t>
            </a:r>
            <a:endParaRPr lang="ko-KR" altLang="en-US"/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>
            <a:off x="6488832" y="4736232"/>
            <a:ext cx="1828800" cy="438150"/>
          </a:xfrm>
          <a:prstGeom prst="roundRect">
            <a:avLst>
              <a:gd name="adj" fmla="val 16667"/>
            </a:avLst>
          </a:prstGeom>
          <a:solidFill>
            <a:srgbClr val="DDF2FF"/>
          </a:solidFill>
          <a:ln w="6350">
            <a:solidFill>
              <a:srgbClr val="008080"/>
            </a:solidFill>
            <a:round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algn="ctr" eaLnBrk="1" latinLnBrk="1" hangingPunct="1"/>
            <a:r>
              <a:rPr lang="ko-KR" altLang="en-US" sz="2000" b="1">
                <a:solidFill>
                  <a:schemeClr val="bg2"/>
                </a:solidFill>
              </a:rPr>
              <a:t>보조기억장치</a:t>
            </a:r>
            <a:endParaRPr lang="ko-KR" altLang="en-US"/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>
            <a:off x="621432" y="4736232"/>
            <a:ext cx="1828800" cy="438150"/>
          </a:xfrm>
          <a:prstGeom prst="roundRect">
            <a:avLst>
              <a:gd name="adj" fmla="val 16667"/>
            </a:avLst>
          </a:prstGeom>
          <a:solidFill>
            <a:srgbClr val="DDF2FF"/>
          </a:solidFill>
          <a:ln w="6350">
            <a:solidFill>
              <a:srgbClr val="008080"/>
            </a:solidFill>
            <a:round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algn="ctr" eaLnBrk="1" latinLnBrk="1" hangingPunct="1"/>
            <a:r>
              <a:rPr lang="ko-KR" altLang="en-US" sz="2000" b="1">
                <a:solidFill>
                  <a:schemeClr val="bg2"/>
                </a:solidFill>
              </a:rPr>
              <a:t>출력장치</a:t>
            </a:r>
            <a:endParaRPr lang="ko-KR" altLang="en-US"/>
          </a:p>
        </p:txBody>
      </p:sp>
      <p:sp>
        <p:nvSpPr>
          <p:cNvPr id="5135" name="AutoShape 15"/>
          <p:cNvSpPr>
            <a:spLocks noChangeArrowheads="1"/>
          </p:cNvSpPr>
          <p:nvPr/>
        </p:nvSpPr>
        <p:spPr bwMode="auto">
          <a:xfrm>
            <a:off x="621432" y="3669432"/>
            <a:ext cx="1828800" cy="438150"/>
          </a:xfrm>
          <a:prstGeom prst="roundRect">
            <a:avLst>
              <a:gd name="adj" fmla="val 16667"/>
            </a:avLst>
          </a:prstGeom>
          <a:solidFill>
            <a:srgbClr val="DDF2FF"/>
          </a:solidFill>
          <a:ln w="6350">
            <a:solidFill>
              <a:srgbClr val="008080"/>
            </a:solidFill>
            <a:round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algn="ctr" eaLnBrk="1" latinLnBrk="1" hangingPunct="1"/>
            <a:r>
              <a:rPr lang="ko-KR" altLang="en-US" sz="2000" b="1">
                <a:solidFill>
                  <a:schemeClr val="bg2"/>
                </a:solidFill>
              </a:rPr>
              <a:t>입력장치</a:t>
            </a:r>
            <a:endParaRPr lang="ko-KR" altLang="en-US"/>
          </a:p>
        </p:txBody>
      </p:sp>
      <p:sp>
        <p:nvSpPr>
          <p:cNvPr id="5136" name="AutoShape 16"/>
          <p:cNvSpPr>
            <a:spLocks noChangeArrowheads="1"/>
          </p:cNvSpPr>
          <p:nvPr/>
        </p:nvSpPr>
        <p:spPr bwMode="auto">
          <a:xfrm>
            <a:off x="2526432" y="3745632"/>
            <a:ext cx="457200" cy="304800"/>
          </a:xfrm>
          <a:prstGeom prst="leftRightArrow">
            <a:avLst>
              <a:gd name="adj1" fmla="val 50000"/>
              <a:gd name="adj2" fmla="val 30000"/>
            </a:avLst>
          </a:prstGeom>
          <a:solidFill>
            <a:schemeClr val="bg1"/>
          </a:solidFill>
          <a:ln w="6350">
            <a:solidFill>
              <a:srgbClr val="003399"/>
            </a:solidFill>
            <a:miter lim="800000"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5137" name="AutoShape 17"/>
          <p:cNvSpPr>
            <a:spLocks noChangeArrowheads="1"/>
          </p:cNvSpPr>
          <p:nvPr/>
        </p:nvSpPr>
        <p:spPr bwMode="auto">
          <a:xfrm>
            <a:off x="2526432" y="4812432"/>
            <a:ext cx="457200" cy="304800"/>
          </a:xfrm>
          <a:prstGeom prst="leftRightArrow">
            <a:avLst>
              <a:gd name="adj1" fmla="val 50000"/>
              <a:gd name="adj2" fmla="val 30000"/>
            </a:avLst>
          </a:prstGeom>
          <a:solidFill>
            <a:schemeClr val="bg1"/>
          </a:solidFill>
          <a:ln w="6350">
            <a:solidFill>
              <a:srgbClr val="003399"/>
            </a:solidFill>
            <a:miter lim="800000"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5138" name="AutoShape 18"/>
          <p:cNvSpPr>
            <a:spLocks noChangeArrowheads="1"/>
          </p:cNvSpPr>
          <p:nvPr/>
        </p:nvSpPr>
        <p:spPr bwMode="auto">
          <a:xfrm>
            <a:off x="5955432" y="3669432"/>
            <a:ext cx="457200" cy="304800"/>
          </a:xfrm>
          <a:prstGeom prst="leftRightArrow">
            <a:avLst>
              <a:gd name="adj1" fmla="val 50000"/>
              <a:gd name="adj2" fmla="val 30000"/>
            </a:avLst>
          </a:prstGeom>
          <a:solidFill>
            <a:schemeClr val="bg1"/>
          </a:solidFill>
          <a:ln w="6350">
            <a:solidFill>
              <a:srgbClr val="003399"/>
            </a:solidFill>
            <a:miter lim="800000"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5139" name="AutoShape 19"/>
          <p:cNvSpPr>
            <a:spLocks noChangeArrowheads="1"/>
          </p:cNvSpPr>
          <p:nvPr/>
        </p:nvSpPr>
        <p:spPr bwMode="auto">
          <a:xfrm>
            <a:off x="5955432" y="4812432"/>
            <a:ext cx="457200" cy="304800"/>
          </a:xfrm>
          <a:prstGeom prst="leftRightArrow">
            <a:avLst>
              <a:gd name="adj1" fmla="val 50000"/>
              <a:gd name="adj2" fmla="val 30000"/>
            </a:avLst>
          </a:prstGeom>
          <a:solidFill>
            <a:schemeClr val="bg1"/>
          </a:solidFill>
          <a:ln w="6350">
            <a:solidFill>
              <a:srgbClr val="003399"/>
            </a:solidFill>
            <a:miter lim="800000"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title"/>
          </p:nvPr>
        </p:nvSpPr>
        <p:spPr>
          <a:xfrm>
            <a:off x="1886372" y="212129"/>
            <a:ext cx="4800600" cy="1123406"/>
          </a:xfrm>
        </p:spPr>
        <p:txBody>
          <a:bodyPr/>
          <a:lstStyle/>
          <a:p>
            <a:r>
              <a:rPr lang="ko-KR" altLang="en-US" sz="3200" b="1" i="1" dirty="0">
                <a:solidFill>
                  <a:schemeClr val="tx1"/>
                </a:solidFill>
              </a:rPr>
              <a:t>마이크로컴퓨터의</a:t>
            </a:r>
            <a:r>
              <a:rPr lang="ko-KR" altLang="en-US" sz="3200" b="1" i="1" dirty="0">
                <a:solidFill>
                  <a:srgbClr val="000000"/>
                </a:solidFill>
              </a:rPr>
              <a:t> </a:t>
            </a:r>
            <a:r>
              <a:rPr lang="ko-KR" altLang="en-US" sz="3200" b="1" i="1" dirty="0" smtClean="0">
                <a:solidFill>
                  <a:schemeClr val="tx1"/>
                </a:solidFill>
              </a:rPr>
              <a:t>구성</a:t>
            </a:r>
            <a:endParaRPr lang="ko-KR" altLang="en-US" sz="3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64220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4"/>
          <p:cNvSpPr>
            <a:spLocks noChangeArrowheads="1"/>
          </p:cNvSpPr>
          <p:nvPr/>
        </p:nvSpPr>
        <p:spPr bwMode="auto">
          <a:xfrm>
            <a:off x="1295636" y="401623"/>
            <a:ext cx="6408712" cy="726162"/>
          </a:xfrm>
          <a:prstGeom prst="parallelogram">
            <a:avLst>
              <a:gd name="adj" fmla="val 34109"/>
            </a:avLst>
          </a:prstGeom>
          <a:solidFill>
            <a:schemeClr val="folHlink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>
            <a:outerShdw sy="50000" kx="-2453608" rotWithShape="0">
              <a:srgbClr val="808080"/>
            </a:outerShdw>
          </a:effectLst>
        </p:spPr>
        <p:txBody>
          <a:bodyPr wrap="square" anchor="ctr">
            <a:spAutoFit/>
          </a:bodyPr>
          <a:lstStyle/>
          <a:p>
            <a:endParaRPr lang="ko-KR" altLang="en-US" sz="3200" dirty="0"/>
          </a:p>
        </p:txBody>
      </p:sp>
      <p:graphicFrame>
        <p:nvGraphicFramePr>
          <p:cNvPr id="7" name="내용 개체 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934376"/>
              </p:ext>
            </p:extLst>
          </p:nvPr>
        </p:nvGraphicFramePr>
        <p:xfrm>
          <a:off x="395536" y="1370801"/>
          <a:ext cx="8258175" cy="490825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52725"/>
                <a:gridCol w="2752725"/>
                <a:gridCol w="2752725"/>
              </a:tblGrid>
              <a:tr h="38810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분류</a:t>
                      </a:r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종류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1875836">
                <a:tc rowSpan="2">
                  <a:txBody>
                    <a:bodyPr/>
                    <a:lstStyle/>
                    <a:p>
                      <a:pPr algn="l" latinLnBrk="1"/>
                      <a:endParaRPr lang="en-US" altLang="ko-KR" dirty="0" smtClean="0"/>
                    </a:p>
                    <a:p>
                      <a:pPr algn="l" latinLnBrk="1"/>
                      <a:endParaRPr lang="en-US" altLang="ko-KR" dirty="0" smtClean="0"/>
                    </a:p>
                    <a:p>
                      <a:pPr algn="l" latinLnBrk="1"/>
                      <a:endParaRPr lang="en-US" altLang="ko-KR" dirty="0" smtClean="0"/>
                    </a:p>
                    <a:p>
                      <a:pPr algn="l" latinLnBrk="1"/>
                      <a:endParaRPr lang="en-US" altLang="ko-KR" dirty="0" smtClean="0"/>
                    </a:p>
                    <a:p>
                      <a:pPr algn="l" latinLnBrk="1"/>
                      <a:endParaRPr lang="en-US" altLang="ko-KR" dirty="0" smtClean="0"/>
                    </a:p>
                    <a:p>
                      <a:pPr algn="l" latinLnBrk="1"/>
                      <a:r>
                        <a:rPr lang="ko-KR" altLang="en-US" dirty="0" smtClean="0"/>
                        <a:t>범용 </a:t>
                      </a:r>
                      <a:endParaRPr lang="en-US" altLang="ko-KR" dirty="0" smtClean="0"/>
                    </a:p>
                    <a:p>
                      <a:pPr algn="l" latinLnBrk="1"/>
                      <a:r>
                        <a:rPr lang="ko-KR" altLang="en-US" dirty="0" smtClean="0"/>
                        <a:t>마이크로프로세서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컴퓨터 중앙처리장치용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CPU:</a:t>
                      </a:r>
                      <a:r>
                        <a:rPr lang="ko-KR" altLang="en-US" sz="1400" dirty="0" smtClean="0"/>
                        <a:t>중앙처리장치로서 </a:t>
                      </a:r>
                      <a:r>
                        <a:rPr kumimoji="0" lang="ko-KR" alt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사용자로부터 입력 받은 명령어를 해석</a:t>
                      </a:r>
                      <a:r>
                        <a:rPr kumimoji="0"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연산한 후 그 결과를 출력하는 역할을 한다</a:t>
                      </a:r>
                      <a:r>
                        <a:rPr kumimoji="0"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dirty="0" smtClean="0"/>
                        <a:t>MPU</a:t>
                      </a:r>
                      <a:r>
                        <a:rPr lang="en-US" altLang="ko-KR" dirty="0" smtClean="0"/>
                        <a:t>:</a:t>
                      </a:r>
                      <a:r>
                        <a:rPr lang="ko-KR" altLang="en-US" sz="1400" dirty="0" smtClean="0"/>
                        <a:t>중앙처리장치에서 </a:t>
                      </a:r>
                      <a:r>
                        <a:rPr lang="ko-KR" altLang="en-US" sz="1400" dirty="0" smtClean="0"/>
                        <a:t>주기억장치를 제외한 연산장치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제어장치 및 각 종 레지스터들을 단지 </a:t>
                      </a:r>
                      <a:r>
                        <a:rPr lang="en-US" altLang="ko-KR" sz="1400" dirty="0" smtClean="0"/>
                        <a:t>1</a:t>
                      </a:r>
                      <a:r>
                        <a:rPr lang="ko-KR" altLang="en-US" sz="1400" dirty="0" smtClean="0"/>
                        <a:t>개의 </a:t>
                      </a:r>
                      <a:r>
                        <a:rPr lang="en-US" altLang="ko-KR" sz="1400" dirty="0" smtClean="0"/>
                        <a:t>IC </a:t>
                      </a:r>
                      <a:r>
                        <a:rPr lang="ko-KR" altLang="en-US" sz="1400" dirty="0" smtClean="0"/>
                        <a:t>소자에 집적시킨 것</a:t>
                      </a:r>
                      <a:endParaRPr lang="ko-KR" altLang="en-US" sz="1400" dirty="0"/>
                    </a:p>
                  </a:txBody>
                  <a:tcPr/>
                </a:tc>
              </a:tr>
              <a:tr h="1746468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자동화기기 제어용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마이크로컨트롤러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sz="1400" dirty="0" smtClean="0"/>
                        <a:t>=</a:t>
                      </a:r>
                      <a:r>
                        <a:rPr lang="ko-KR" altLang="en-US" sz="1400" dirty="0" err="1" smtClean="0"/>
                        <a:t>원칩</a:t>
                      </a:r>
                      <a:r>
                        <a:rPr lang="ko-KR" altLang="en-US" sz="1400" dirty="0" smtClean="0"/>
                        <a:t> 마이크로프로세서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=</a:t>
                      </a:r>
                      <a:r>
                        <a:rPr lang="ko-KR" altLang="en-US" sz="1400" dirty="0" err="1" smtClean="0"/>
                        <a:t>원칩</a:t>
                      </a:r>
                      <a:r>
                        <a:rPr lang="ko-KR" altLang="en-US" sz="1400" dirty="0" smtClean="0"/>
                        <a:t> </a:t>
                      </a:r>
                      <a:r>
                        <a:rPr lang="ko-KR" altLang="en-US" sz="1400" dirty="0" err="1" smtClean="0"/>
                        <a:t>마이크로컨트롤러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=</a:t>
                      </a:r>
                      <a:r>
                        <a:rPr lang="ko-KR" altLang="en-US" sz="1400" dirty="0" err="1" smtClean="0"/>
                        <a:t>싱글칩</a:t>
                      </a:r>
                      <a:r>
                        <a:rPr lang="ko-KR" altLang="en-US" sz="1400" dirty="0" smtClean="0"/>
                        <a:t> 마이크로컴퓨터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=</a:t>
                      </a:r>
                      <a:r>
                        <a:rPr lang="ko-KR" altLang="en-US" sz="1400" dirty="0" err="1" smtClean="0"/>
                        <a:t>원칩</a:t>
                      </a:r>
                      <a:r>
                        <a:rPr lang="ko-KR" altLang="en-US" sz="1400" dirty="0" smtClean="0"/>
                        <a:t> 마이크로컴퓨터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=</a:t>
                      </a:r>
                      <a:r>
                        <a:rPr lang="ko-KR" altLang="en-US" sz="1400" dirty="0" err="1" smtClean="0"/>
                        <a:t>원칩</a:t>
                      </a:r>
                      <a:r>
                        <a:rPr lang="ko-KR" altLang="en-US" sz="1400" dirty="0" smtClean="0"/>
                        <a:t> </a:t>
                      </a:r>
                      <a:r>
                        <a:rPr lang="ko-KR" altLang="en-US" sz="1400" dirty="0" err="1" smtClean="0"/>
                        <a:t>마이컴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=</a:t>
                      </a:r>
                      <a:r>
                        <a:rPr lang="ko-KR" altLang="en-US" sz="1400" dirty="0" err="1" smtClean="0"/>
                        <a:t>마이컴</a:t>
                      </a:r>
                      <a:endParaRPr lang="ko-KR" altLang="en-US" sz="1400" dirty="0"/>
                    </a:p>
                  </a:txBody>
                  <a:tcPr/>
                </a:tc>
              </a:tr>
              <a:tr h="60245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전용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마이크로프로세서</a:t>
                      </a:r>
                      <a:endParaRPr lang="en-US" altLang="ko-KR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신호처리프로세서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통신제어프로세서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err="1" smtClean="0"/>
                        <a:t>비디오프로세서등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21505" y="264638"/>
            <a:ext cx="7472386" cy="1000132"/>
          </a:xfrm>
        </p:spPr>
        <p:txBody>
          <a:bodyPr>
            <a:normAutofit/>
          </a:bodyPr>
          <a:lstStyle/>
          <a:p>
            <a:r>
              <a:rPr lang="ko-KR" altLang="en-US" sz="3200" dirty="0" smtClean="0">
                <a:solidFill>
                  <a:schemeClr val="tx1"/>
                </a:solidFill>
              </a:rPr>
              <a:t>마이크로프로세서의 종류</a:t>
            </a:r>
            <a:endParaRPr lang="ko-KR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717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4"/>
          <p:cNvSpPr>
            <a:spLocks noChangeArrowheads="1"/>
          </p:cNvSpPr>
          <p:nvPr/>
        </p:nvSpPr>
        <p:spPr bwMode="auto">
          <a:xfrm>
            <a:off x="1187624" y="437626"/>
            <a:ext cx="6408712" cy="726162"/>
          </a:xfrm>
          <a:prstGeom prst="parallelogram">
            <a:avLst>
              <a:gd name="adj" fmla="val 34109"/>
            </a:avLst>
          </a:prstGeom>
          <a:solidFill>
            <a:schemeClr val="folHlink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>
            <a:outerShdw sy="50000" kx="-2453608" rotWithShape="0">
              <a:srgbClr val="808080"/>
            </a:outerShdw>
          </a:effectLst>
        </p:spPr>
        <p:txBody>
          <a:bodyPr wrap="square" anchor="ctr">
            <a:spAutoFit/>
          </a:bodyPr>
          <a:lstStyle/>
          <a:p>
            <a:endParaRPr lang="ko-KR" altLang="en-US" sz="32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6400800" cy="3886984"/>
          </a:xfrm>
        </p:spPr>
        <p:txBody>
          <a:bodyPr>
            <a:noAutofit/>
          </a:bodyPr>
          <a:lstStyle/>
          <a:p>
            <a:pPr algn="l"/>
            <a:r>
              <a:rPr lang="ko-KR" altLang="en-US" sz="2000" dirty="0"/>
              <a:t>데이터 버스의 크기</a:t>
            </a:r>
            <a:r>
              <a:rPr lang="en-US" altLang="ko-KR" sz="2000" dirty="0"/>
              <a:t>, </a:t>
            </a:r>
            <a:r>
              <a:rPr lang="ko-KR" altLang="en-US" sz="2000" dirty="0"/>
              <a:t>산술처리기</a:t>
            </a:r>
            <a:r>
              <a:rPr lang="en-US" altLang="ko-KR" sz="2000" dirty="0"/>
              <a:t>(Arithmetic Logic Unit) </a:t>
            </a:r>
            <a:r>
              <a:rPr lang="ko-KR" altLang="en-US" sz="2000" dirty="0"/>
              <a:t>및 </a:t>
            </a:r>
            <a:r>
              <a:rPr lang="ko-KR" altLang="en-US" sz="2000" dirty="0" smtClean="0"/>
              <a:t>레지스터들의 </a:t>
            </a:r>
            <a:r>
              <a:rPr lang="ko-KR" altLang="en-US" sz="2000" dirty="0"/>
              <a:t>크기에 따른 분류</a:t>
            </a:r>
          </a:p>
          <a:p>
            <a:pPr algn="l"/>
            <a:r>
              <a:rPr lang="ko-KR" altLang="en-US" sz="2000" dirty="0"/>
              <a:t> </a:t>
            </a:r>
            <a:r>
              <a:rPr lang="en-US" altLang="ko-KR" sz="2000" dirty="0"/>
              <a:t>8</a:t>
            </a:r>
            <a:r>
              <a:rPr lang="ko-KR" altLang="en-US" sz="2000" dirty="0"/>
              <a:t>비트 프로세서 </a:t>
            </a:r>
            <a:r>
              <a:rPr lang="en-US" altLang="ko-KR" sz="2000" dirty="0"/>
              <a:t>: </a:t>
            </a:r>
            <a:r>
              <a:rPr lang="ko-KR" altLang="en-US" sz="2000" dirty="0"/>
              <a:t>응용목적이 간단한 경우</a:t>
            </a:r>
          </a:p>
          <a:p>
            <a:pPr algn="l"/>
            <a:endParaRPr lang="en-US" altLang="ko-KR" sz="2000" dirty="0" smtClean="0"/>
          </a:p>
          <a:p>
            <a:pPr algn="l"/>
            <a:r>
              <a:rPr lang="ko-KR" altLang="en-US" sz="2000" dirty="0" smtClean="0"/>
              <a:t> </a:t>
            </a:r>
            <a:r>
              <a:rPr lang="en-US" altLang="ko-KR" sz="2000" dirty="0"/>
              <a:t>16</a:t>
            </a:r>
            <a:r>
              <a:rPr lang="ko-KR" altLang="en-US" sz="2000" dirty="0"/>
              <a:t>비트 프로세서 </a:t>
            </a:r>
            <a:r>
              <a:rPr lang="en-US" altLang="ko-KR" sz="2000" dirty="0"/>
              <a:t>: </a:t>
            </a:r>
            <a:r>
              <a:rPr lang="ko-KR" altLang="en-US" sz="2000" dirty="0"/>
              <a:t>중간 정도의 복잡도를 가지는 응용분야</a:t>
            </a:r>
          </a:p>
          <a:p>
            <a:pPr algn="l"/>
            <a:endParaRPr lang="en-US" altLang="ko-KR" sz="2000" dirty="0" smtClean="0"/>
          </a:p>
          <a:p>
            <a:pPr algn="l"/>
            <a:r>
              <a:rPr lang="ko-KR" altLang="en-US" sz="2000" dirty="0" smtClean="0"/>
              <a:t> </a:t>
            </a:r>
            <a:r>
              <a:rPr lang="en-US" altLang="ko-KR" sz="2000" dirty="0"/>
              <a:t>32</a:t>
            </a:r>
            <a:r>
              <a:rPr lang="ko-KR" altLang="en-US" sz="2000" dirty="0"/>
              <a:t>비트 프로세서 </a:t>
            </a:r>
            <a:r>
              <a:rPr lang="en-US" altLang="ko-KR" sz="2000" dirty="0"/>
              <a:t>: </a:t>
            </a:r>
            <a:r>
              <a:rPr lang="ko-KR" altLang="en-US" sz="2000" dirty="0"/>
              <a:t>내장형 시스템 시장에서 주류</a:t>
            </a:r>
          </a:p>
          <a:p>
            <a:pPr algn="l"/>
            <a:endParaRPr lang="en-US" altLang="ko-KR" sz="2000" dirty="0" smtClean="0"/>
          </a:p>
          <a:p>
            <a:pPr algn="l"/>
            <a:r>
              <a:rPr lang="ko-KR" altLang="en-US" sz="2000" dirty="0" smtClean="0"/>
              <a:t> </a:t>
            </a:r>
            <a:r>
              <a:rPr lang="en-US" altLang="ko-KR" sz="2000" dirty="0"/>
              <a:t>64</a:t>
            </a:r>
            <a:r>
              <a:rPr lang="ko-KR" altLang="en-US" sz="2000" dirty="0"/>
              <a:t>비트 프로세서 </a:t>
            </a:r>
            <a:r>
              <a:rPr lang="en-US" altLang="ko-KR" sz="2000" dirty="0"/>
              <a:t>: </a:t>
            </a:r>
            <a:r>
              <a:rPr lang="ko-KR" altLang="en-US" sz="2000" dirty="0"/>
              <a:t>몇몇 업체에서만 제공</a:t>
            </a: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56875" y="188639"/>
            <a:ext cx="7470209" cy="1224135"/>
          </a:xfrm>
        </p:spPr>
        <p:txBody>
          <a:bodyPr>
            <a:normAutofit/>
          </a:bodyPr>
          <a:lstStyle/>
          <a:p>
            <a:r>
              <a:rPr lang="en-US" altLang="ko-KR" sz="3200" dirty="0" smtClean="0">
                <a:solidFill>
                  <a:schemeClr val="tx1"/>
                </a:solidFill>
              </a:rPr>
              <a:t>2. </a:t>
            </a:r>
            <a:r>
              <a:rPr lang="ko-KR" altLang="en-US" sz="3200" dirty="0" err="1" smtClean="0">
                <a:solidFill>
                  <a:schemeClr val="tx1"/>
                </a:solidFill>
              </a:rPr>
              <a:t>마이크로프세서의</a:t>
            </a:r>
            <a:r>
              <a:rPr lang="ko-KR" altLang="en-US" sz="3200" dirty="0">
                <a:solidFill>
                  <a:schemeClr val="tx1"/>
                </a:solidFill>
              </a:rPr>
              <a:t> </a:t>
            </a:r>
            <a:r>
              <a:rPr lang="ko-KR" altLang="en-US" sz="3200" dirty="0" smtClean="0">
                <a:solidFill>
                  <a:schemeClr val="tx1"/>
                </a:solidFill>
              </a:rPr>
              <a:t>분류</a:t>
            </a:r>
            <a:r>
              <a:rPr lang="en-US" altLang="ko-KR" sz="3200" dirty="0" smtClean="0">
                <a:solidFill>
                  <a:schemeClr val="tx1"/>
                </a:solidFill>
              </a:rPr>
              <a:t>(1)</a:t>
            </a:r>
            <a:endParaRPr lang="ko-KR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71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4"/>
          <p:cNvSpPr>
            <a:spLocks noChangeArrowheads="1"/>
          </p:cNvSpPr>
          <p:nvPr/>
        </p:nvSpPr>
        <p:spPr bwMode="auto">
          <a:xfrm>
            <a:off x="1295636" y="401623"/>
            <a:ext cx="6408712" cy="726162"/>
          </a:xfrm>
          <a:prstGeom prst="parallelogram">
            <a:avLst>
              <a:gd name="adj" fmla="val 34109"/>
            </a:avLst>
          </a:prstGeom>
          <a:solidFill>
            <a:schemeClr val="folHlink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>
            <a:outerShdw sy="50000" kx="-2453608" rotWithShape="0">
              <a:srgbClr val="808080"/>
            </a:outerShdw>
          </a:effectLst>
        </p:spPr>
        <p:txBody>
          <a:bodyPr wrap="square" anchor="ctr">
            <a:spAutoFit/>
          </a:bodyPr>
          <a:lstStyle/>
          <a:p>
            <a:endParaRPr lang="ko-KR" altLang="en-US" sz="3200" dirty="0"/>
          </a:p>
        </p:txBody>
      </p:sp>
      <p:graphicFrame>
        <p:nvGraphicFramePr>
          <p:cNvPr id="7" name="내용 개체 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6776509"/>
              </p:ext>
            </p:extLst>
          </p:nvPr>
        </p:nvGraphicFramePr>
        <p:xfrm>
          <a:off x="467544" y="1419469"/>
          <a:ext cx="8258176" cy="467382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56184"/>
                <a:gridCol w="2232248"/>
                <a:gridCol w="2160240"/>
                <a:gridCol w="2209504"/>
              </a:tblGrid>
              <a:tr h="995516">
                <a:tc>
                  <a:txBody>
                    <a:bodyPr/>
                    <a:lstStyle/>
                    <a:p>
                      <a:pPr algn="ctr" latinLnBrk="1"/>
                      <a:endParaRPr lang="en-US" altLang="ko-KR" sz="1400" dirty="0" smtClean="0"/>
                    </a:p>
                    <a:p>
                      <a:pPr algn="ctr" latinLnBrk="1"/>
                      <a:r>
                        <a:rPr lang="ko-KR" altLang="en-US" sz="1400" dirty="0" smtClean="0"/>
                        <a:t>구분</a:t>
                      </a:r>
                      <a:endParaRPr lang="en-US" altLang="ko-KR" sz="1400" dirty="0" smtClean="0"/>
                    </a:p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CISC</a:t>
                      </a:r>
                    </a:p>
                    <a:p>
                      <a:pPr latinLnBrk="1"/>
                      <a:r>
                        <a:rPr lang="en-US" altLang="ko-KR" sz="1400" dirty="0" smtClean="0"/>
                        <a:t>(Complex Instruction </a:t>
                      </a:r>
                    </a:p>
                    <a:p>
                      <a:pPr latinLnBrk="1"/>
                      <a:r>
                        <a:rPr lang="en-US" altLang="ko-KR" sz="1400" dirty="0" smtClean="0"/>
                        <a:t>Set Computer)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RISC</a:t>
                      </a:r>
                    </a:p>
                    <a:p>
                      <a:pPr latinLnBrk="1"/>
                      <a:r>
                        <a:rPr lang="en-US" altLang="ko-KR" sz="1400" dirty="0" smtClean="0"/>
                        <a:t>(Reduced Instruction </a:t>
                      </a:r>
                    </a:p>
                    <a:p>
                      <a:pPr latinLnBrk="1"/>
                      <a:r>
                        <a:rPr lang="en-US" altLang="ko-KR" sz="1400" dirty="0" smtClean="0"/>
                        <a:t>Set Computer)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EISC</a:t>
                      </a:r>
                    </a:p>
                    <a:p>
                      <a:pPr latinLnBrk="1"/>
                      <a:r>
                        <a:rPr lang="en-US" altLang="ko-KR" sz="1400" dirty="0" smtClean="0"/>
                        <a:t>(Extended   Instruction</a:t>
                      </a:r>
                    </a:p>
                    <a:p>
                      <a:pPr latinLnBrk="1"/>
                      <a:r>
                        <a:rPr lang="en-US" altLang="ko-KR" sz="1400" dirty="0" smtClean="0"/>
                        <a:t> Set Computer)</a:t>
                      </a:r>
                      <a:endParaRPr lang="ko-KR" altLang="en-US" sz="1400" dirty="0"/>
                    </a:p>
                  </a:txBody>
                  <a:tcPr/>
                </a:tc>
              </a:tr>
              <a:tr h="995516">
                <a:tc>
                  <a:txBody>
                    <a:bodyPr/>
                    <a:lstStyle/>
                    <a:p>
                      <a:pPr algn="ctr" latinLnBrk="1"/>
                      <a:endParaRPr lang="en-US" altLang="ko-KR" sz="1400" dirty="0" smtClean="0"/>
                    </a:p>
                    <a:p>
                      <a:pPr algn="ctr" latinLnBrk="1"/>
                      <a:r>
                        <a:rPr lang="en-US" altLang="ko-KR" sz="1400" dirty="0" smtClean="0"/>
                        <a:t>CPU instruction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명령어 개수가 많고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그 길이가 다양하며 </a:t>
                      </a:r>
                      <a:r>
                        <a:rPr lang="ko-KR" altLang="en-US" sz="1400" dirty="0" err="1" smtClean="0"/>
                        <a:t>실행사</a:t>
                      </a:r>
                      <a:r>
                        <a:rPr lang="ko-KR" altLang="en-US" sz="1400" dirty="0" smtClean="0"/>
                        <a:t> </a:t>
                      </a:r>
                      <a:r>
                        <a:rPr lang="ko-KR" altLang="en-US" sz="1400" dirty="0" err="1" smtClean="0"/>
                        <a:t>이클도</a:t>
                      </a:r>
                      <a:r>
                        <a:rPr lang="ko-KR" altLang="en-US" sz="1400" dirty="0" smtClean="0"/>
                        <a:t> 명령어마다 다름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명령어길이는 고정적이 </a:t>
                      </a:r>
                      <a:r>
                        <a:rPr lang="ko-KR" altLang="en-US" sz="1400" dirty="0" err="1" smtClean="0"/>
                        <a:t>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워드와 데이터 버스 크기가 모두 동일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실행 사이클도 모두 동일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/>
                        <a:t>16</a:t>
                      </a:r>
                      <a:r>
                        <a:rPr lang="ko-KR" altLang="en-US" sz="1400" dirty="0" smtClean="0"/>
                        <a:t>비트 명령을 사용하여 </a:t>
                      </a:r>
                      <a:r>
                        <a:rPr lang="en-US" altLang="ko-KR" sz="1400" dirty="0" smtClean="0"/>
                        <a:t>32</a:t>
                      </a:r>
                      <a:r>
                        <a:rPr lang="ko-KR" altLang="en-US" sz="1400" dirty="0" smtClean="0"/>
                        <a:t>비트 데이터를 처리</a:t>
                      </a:r>
                      <a:endParaRPr lang="ko-KR" altLang="en-US" sz="1400" dirty="0"/>
                    </a:p>
                  </a:txBody>
                  <a:tcPr/>
                </a:tc>
              </a:tr>
              <a:tr h="35379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회로 구성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복잡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단순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단순</a:t>
                      </a:r>
                      <a:endParaRPr lang="ko-KR" altLang="en-US" sz="1400" dirty="0"/>
                    </a:p>
                  </a:txBody>
                  <a:tcPr/>
                </a:tc>
              </a:tr>
              <a:tr h="776335">
                <a:tc>
                  <a:txBody>
                    <a:bodyPr/>
                    <a:lstStyle/>
                    <a:p>
                      <a:pPr algn="ctr" latinLnBrk="1"/>
                      <a:endParaRPr lang="en-US" altLang="ko-KR" sz="1400" dirty="0" smtClean="0"/>
                    </a:p>
                    <a:p>
                      <a:pPr algn="ctr" latinLnBrk="1"/>
                      <a:r>
                        <a:rPr lang="ko-KR" altLang="en-US" sz="1400" dirty="0" smtClean="0"/>
                        <a:t>메모리 사용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높은 밀도 메모리 사용 이 효율적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낮은 밀도의 명령어사용 </a:t>
                      </a:r>
                      <a:r>
                        <a:rPr lang="ko-KR" altLang="en-US" sz="1400" dirty="0" err="1" smtClean="0"/>
                        <a:t>으로</a:t>
                      </a:r>
                      <a:r>
                        <a:rPr lang="ko-KR" altLang="en-US" sz="1400" dirty="0" smtClean="0"/>
                        <a:t> 메모리 사용이 비 효율적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코드밀도가 높다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err="1" smtClean="0"/>
                        <a:t>임베디</a:t>
                      </a:r>
                      <a:r>
                        <a:rPr lang="ko-KR" altLang="en-US" sz="1400" dirty="0" smtClean="0"/>
                        <a:t> </a:t>
                      </a:r>
                      <a:r>
                        <a:rPr lang="ko-KR" altLang="en-US" sz="1400" dirty="0" err="1" smtClean="0"/>
                        <a:t>드</a:t>
                      </a:r>
                      <a:r>
                        <a:rPr lang="ko-KR" altLang="en-US" sz="1400" dirty="0" smtClean="0"/>
                        <a:t> 시스템에 유리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</a:tr>
              <a:tr h="776335">
                <a:tc>
                  <a:txBody>
                    <a:bodyPr/>
                    <a:lstStyle/>
                    <a:p>
                      <a:pPr algn="ctr" latinLnBrk="1"/>
                      <a:endParaRPr lang="en-US" altLang="ko-KR" sz="1400" dirty="0" smtClean="0"/>
                    </a:p>
                    <a:p>
                      <a:pPr algn="ctr" latinLnBrk="1"/>
                      <a:r>
                        <a:rPr lang="ko-KR" altLang="en-US" sz="1400" dirty="0" smtClean="0"/>
                        <a:t>프로그램측면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1400" dirty="0" smtClean="0"/>
                    </a:p>
                    <a:p>
                      <a:pPr algn="l" latinLnBrk="1"/>
                      <a:r>
                        <a:rPr lang="ko-KR" altLang="en-US" sz="1400" dirty="0" smtClean="0"/>
                        <a:t>명령어를 적게 사용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상대적으로 많은 명령어 가 필요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파이프라인 사용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/>
                        <a:t>RISC</a:t>
                      </a:r>
                      <a:r>
                        <a:rPr lang="ko-KR" altLang="en-US" sz="1400" dirty="0" smtClean="0"/>
                        <a:t>보다 더 깊은 파이 </a:t>
                      </a:r>
                      <a:r>
                        <a:rPr lang="ko-KR" altLang="en-US" sz="1400" dirty="0" err="1" smtClean="0"/>
                        <a:t>프</a:t>
                      </a:r>
                      <a:r>
                        <a:rPr lang="ko-KR" altLang="en-US" sz="1400" dirty="0" smtClean="0"/>
                        <a:t> 라인 스테이지</a:t>
                      </a:r>
                      <a:endParaRPr lang="ko-KR" altLang="en-US" sz="1400" dirty="0"/>
                    </a:p>
                  </a:txBody>
                  <a:tcPr/>
                </a:tc>
              </a:tr>
              <a:tr h="776335">
                <a:tc>
                  <a:txBody>
                    <a:bodyPr/>
                    <a:lstStyle/>
                    <a:p>
                      <a:pPr algn="ctr" latinLnBrk="1"/>
                      <a:endParaRPr lang="en-US" altLang="ko-KR" sz="1400" dirty="0" smtClean="0"/>
                    </a:p>
                    <a:p>
                      <a:pPr algn="ctr" latinLnBrk="1"/>
                      <a:r>
                        <a:rPr lang="ko-KR" altLang="en-US" sz="1400" dirty="0" smtClean="0"/>
                        <a:t>컴파일러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다양한 명령을 </a:t>
                      </a:r>
                      <a:r>
                        <a:rPr lang="ko-KR" altLang="en-US" sz="1400" dirty="0" err="1" smtClean="0"/>
                        <a:t>사용하므</a:t>
                      </a:r>
                      <a:r>
                        <a:rPr lang="ko-KR" altLang="en-US" sz="1400" dirty="0" smtClean="0"/>
                        <a:t> </a:t>
                      </a:r>
                      <a:r>
                        <a:rPr lang="ko-KR" altLang="en-US" sz="1400" dirty="0" err="1" smtClean="0"/>
                        <a:t>로</a:t>
                      </a:r>
                      <a:r>
                        <a:rPr lang="ko-KR" altLang="en-US" sz="1400" dirty="0" smtClean="0"/>
                        <a:t> 컴파일러가 복잡해짐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명령어 개수가 적어서 단순한 컴파일러 구현 가능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/>
                        <a:t>국산 기술에 의해 개발 </a:t>
                      </a:r>
                      <a:r>
                        <a:rPr lang="en-US" altLang="ko-KR" sz="1400" dirty="0" smtClean="0"/>
                        <a:t>(ADC corp.)</a:t>
                      </a:r>
                      <a:endParaRPr lang="ko-KR" alt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763799" y="264638"/>
            <a:ext cx="7472386" cy="1000132"/>
          </a:xfrm>
        </p:spPr>
        <p:txBody>
          <a:bodyPr>
            <a:normAutofit/>
          </a:bodyPr>
          <a:lstStyle/>
          <a:p>
            <a:r>
              <a:rPr lang="ko-KR" altLang="en-US" sz="3200" dirty="0">
                <a:solidFill>
                  <a:schemeClr val="tx1"/>
                </a:solidFill>
              </a:rPr>
              <a:t>마이크로 프로세서 </a:t>
            </a:r>
            <a:r>
              <a:rPr lang="ko-KR" altLang="en-US" sz="3200" dirty="0" smtClean="0">
                <a:solidFill>
                  <a:schemeClr val="tx1"/>
                </a:solidFill>
              </a:rPr>
              <a:t>분류</a:t>
            </a:r>
            <a:r>
              <a:rPr lang="en-US" altLang="ko-KR" sz="3200" dirty="0" smtClean="0">
                <a:solidFill>
                  <a:schemeClr val="tx1"/>
                </a:solidFill>
              </a:rPr>
              <a:t>(2)</a:t>
            </a:r>
            <a:endParaRPr lang="ko-KR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339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려청자">
  <a:themeElements>
    <a:clrScheme name="고려청자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7C0808"/>
      </a:hlink>
      <a:folHlink>
        <a:srgbClr val="0D356F"/>
      </a:folHlink>
    </a:clrScheme>
    <a:fontScheme name="고려청자">
      <a:majorFont>
        <a:latin typeface="Georgia"/>
        <a:ea typeface=""/>
        <a:cs typeface=""/>
        <a:font script="Grek" typeface="Arial"/>
        <a:font script="Cyrl" typeface="Arial"/>
        <a:font script="Jpan" typeface="HG明朝E"/>
        <a:font script="Hang" typeface="HY견명조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Verdana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고려청자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378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2700000" algn="tl">
              <a:srgbClr val="000000">
                <a:alpha val="43137"/>
              </a:srgbClr>
            </a:outerShdw>
          </a:effectLst>
        </a:effectStyle>
        <a:effectStyle>
          <a:effectLst>
            <a:outerShdw blurRad="38100" dist="38100" dir="3000000" algn="tl">
              <a:srgbClr val="000000">
                <a:alpha val="45490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100000"/>
            </a:lightRig>
          </a:scene3d>
          <a:sp3d contourW="12700" prstMaterial="plastic">
            <a:bevelT w="50800" h="63500"/>
            <a:contourClr>
              <a:srgbClr val="000000">
                <a:alpha val="35294"/>
              </a:srgbClr>
            </a:contourClr>
          </a:sp3d>
        </a:effectStyle>
        <a:effectStyle>
          <a:effectLst>
            <a:outerShdw blurRad="63500" dist="63500" dir="3000000" algn="tl">
              <a:srgbClr val="000000">
                <a:alpha val="50196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8600000"/>
            </a:lightRig>
          </a:scene3d>
          <a:sp3d prstMaterial="plastic">
            <a:bevelT w="101600" h="63500"/>
            <a:contourClr>
              <a:srgbClr val="000000">
                <a:alpha val="40784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5000"/>
                <a:shade val="100000"/>
                <a:hueMod val="100000"/>
                <a:satMod val="100000"/>
              </a:schemeClr>
            </a:gs>
            <a:gs pos="20000">
              <a:schemeClr val="phClr">
                <a:tint val="100000"/>
                <a:shade val="75000"/>
                <a:hueMod val="100000"/>
                <a:satMod val="100000"/>
              </a:schemeClr>
            </a:gs>
            <a:gs pos="55000">
              <a:schemeClr val="phClr">
                <a:tint val="97000"/>
                <a:shade val="100000"/>
                <a:hueMod val="100000"/>
                <a:satMod val="100000"/>
              </a:schemeClr>
            </a:gs>
            <a:gs pos="85000">
              <a:schemeClr val="phClr">
                <a:tint val="100000"/>
                <a:shade val="65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0"/>
                <a:shade val="50000"/>
                <a:hueMod val="100000"/>
                <a:satMod val="100000"/>
              </a:schemeClr>
              <a:schemeClr val="phClr">
                <a:tint val="10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Crane</Template>
  <TotalTime>104</TotalTime>
  <Words>336</Words>
  <Application>Microsoft Office PowerPoint</Application>
  <PresentationFormat>화면 슬라이드 쇼(4:3)</PresentationFormat>
  <Paragraphs>89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HY견명조</vt:lpstr>
      <vt:lpstr>맑은 고딕</vt:lpstr>
      <vt:lpstr>Georgia</vt:lpstr>
      <vt:lpstr>Verdana</vt:lpstr>
      <vt:lpstr>Wingdings</vt:lpstr>
      <vt:lpstr>Wingdings 2</vt:lpstr>
      <vt:lpstr>고려청자</vt:lpstr>
      <vt:lpstr>마이크로프로세서</vt:lpstr>
      <vt:lpstr>1. 마이크로프로세서란?</vt:lpstr>
      <vt:lpstr>마이크로컴퓨터의 구성</vt:lpstr>
      <vt:lpstr>마이크로프로세서의 종류</vt:lpstr>
      <vt:lpstr>2. 마이크로프세서의 분류(1)</vt:lpstr>
      <vt:lpstr>마이크로 프로세서 분류(2)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마이크로프로세서</dc:title>
  <dc:creator>TG</dc:creator>
  <cp:lastModifiedBy>신우종</cp:lastModifiedBy>
  <cp:revision>12</cp:revision>
  <dcterms:created xsi:type="dcterms:W3CDTF">2017-03-14T06:52:04Z</dcterms:created>
  <dcterms:modified xsi:type="dcterms:W3CDTF">2017-03-14T15:24:27Z</dcterms:modified>
</cp:coreProperties>
</file>