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3">
          <p15:clr>
            <a:srgbClr val="A4A3A4"/>
          </p15:clr>
        </p15:guide>
        <p15:guide id="2" pos="38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1"/>
    <p:restoredTop sz="95287"/>
  </p:normalViewPr>
  <p:slideViewPr>
    <p:cSldViewPr snapToObjects="1" showGuides="1">
      <p:cViewPr>
        <p:scale>
          <a:sx n="80" d="100"/>
          <a:sy n="80" d="100"/>
        </p:scale>
        <p:origin x="0" y="0"/>
      </p:cViewPr>
      <p:guideLst>
        <p:guide orient="horz" pos="2113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348888-F454-4AD2-BA62-3AF29D9807C0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6FEC12-A4C9-4837-AF94-AD867782C04C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7F84A3-4F29-4053-ACFD-1BAF2D3F140C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27A1F4E-0809-4239-8034-C38E431DAF92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8721E90-850C-410B-8B89-8394F580CFDA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한컴오피스">
    <p:bg>
      <p:bgPr>
        <a:gradFill flip="xy" rotWithShape="1">
          <a:gsLst>
            <a:gs pos="0">
              <a:srgbClr val="799FD2">
                <a:alpha val="100000"/>
              </a:srgbClr>
            </a:gs>
            <a:gs pos="100000">
              <a:srgbClr val="F4C5C6">
                <a:alpha val="100000"/>
              </a:srgb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2017-03-23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ransition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3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3.xml" /><Relationship Id="rId5" Type="http://schemas.openxmlformats.org/officeDocument/2006/relationships/image" Target="../media/image15.jpeg" /><Relationship Id="rId4" Type="http://schemas.openxmlformats.org/officeDocument/2006/relationships/image" Target="../media/image14.jpeg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4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7.jpe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3.xml" /><Relationship Id="rId5" Type="http://schemas.openxmlformats.org/officeDocument/2006/relationships/image" Target="../media/image11.jpeg" /><Relationship Id="rId4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4000"/>
            </a:schemeClr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025741" y="1556765"/>
            <a:ext cx="4014502" cy="3816477"/>
          </a:xfrm>
          <a:prstGeom prst="rect">
            <a:avLst/>
          </a:prstGeom>
          <a:solidFill>
            <a:schemeClr val="accent1">
              <a:alpha val="0"/>
            </a:schemeClr>
          </a:solidFill>
          <a:ln w="508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 sz="2500"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defRPr lang="ko-KR" altLang="en-US"/>
            </a:pPr>
            <a:r>
              <a:rPr lang="ko-KR" altLang="en-US" sz="250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소방호스</a:t>
            </a:r>
          </a:p>
          <a:p>
            <a:pPr algn="ctr">
              <a:defRPr lang="ko-KR" altLang="en-US"/>
            </a:pPr>
            <a:r>
              <a:rPr lang="ko-KR" altLang="en-US" sz="2500"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</a:rPr>
              <a:t>유압계와 압력계</a:t>
            </a:r>
            <a:endParaRPr lang="ko-KR" altLang="en-US"/>
          </a:p>
          <a:p>
            <a:pPr algn="ctr">
              <a:defRPr lang="ko-KR" altLang="en-US"/>
            </a:pPr>
            <a:endParaRPr lang="ko-KR" altLang="en-US"/>
          </a:p>
          <a:p>
            <a:pPr algn="ctr">
              <a:defRPr lang="ko-KR" altLang="en-US"/>
            </a:pPr>
            <a:endParaRPr lang="ko-KR" altLang="en-US"/>
          </a:p>
          <a:p>
            <a:pPr algn="ctr">
              <a:defRPr lang="ko-KR" altLang="en-US"/>
            </a:pPr>
            <a:endParaRPr lang="ko-KR" altLang="en-US" u="sng"/>
          </a:p>
          <a:p>
            <a:pPr algn="ctr">
              <a:defRPr lang="ko-KR" altLang="en-US"/>
            </a:pPr>
            <a:endParaRPr lang="ko-KR" altLang="en-US" u="sng"/>
          </a:p>
          <a:p>
            <a:pPr algn="ctr">
              <a:defRPr lang="ko-KR" altLang="en-US"/>
            </a:pPr>
            <a:r>
              <a:rPr lang="ko-KR" altLang="en-US" sz="2100" u="none"/>
              <a:t>반도체전자과 </a:t>
            </a:r>
            <a:r>
              <a:rPr lang="en-US" altLang="ko-KR" sz="2100" u="none"/>
              <a:t>A</a:t>
            </a:r>
            <a:r>
              <a:rPr lang="ko-KR" altLang="en-US" sz="2100" u="none"/>
              <a:t>반</a:t>
            </a:r>
          </a:p>
          <a:p>
            <a:pPr algn="ctr">
              <a:defRPr lang="ko-KR" altLang="en-US"/>
            </a:pPr>
            <a:r>
              <a:rPr lang="ko-KR" altLang="en-US" sz="2100" u="none"/>
              <a:t>3조</a:t>
            </a:r>
            <a:endParaRPr lang="ko-KR" altLang="en-US" u="none"/>
          </a:p>
          <a:p>
            <a:pPr algn="ctr">
              <a:defRPr lang="ko-KR" altLang="en-US"/>
            </a:pPr>
            <a:endParaRPr lang="ko-KR" altLang="en-US" u="none"/>
          </a:p>
          <a:p>
            <a:pPr algn="ctr">
              <a:defRPr lang="ko-KR" altLang="en-US"/>
            </a:pPr>
            <a:r>
              <a:rPr lang="ko-KR" altLang="en-US" sz="1900" u="none"/>
              <a:t>박종우 김민회 유승현 방한빈</a:t>
            </a:r>
          </a:p>
          <a:p>
            <a:pPr algn="ctr">
              <a:defRPr lang="ko-KR" altLang="en-US"/>
            </a:pPr>
            <a:r>
              <a:rPr lang="ko-KR" altLang="en-US" sz="1900" u="none"/>
              <a:t>박원호 박재성 이성원</a:t>
            </a:r>
            <a:endParaRPr lang="ko-KR" altLang="en-US" u="none"/>
          </a:p>
          <a:p>
            <a:pPr algn="ctr">
              <a:defRPr lang="ko-KR" altLang="en-US"/>
            </a:pPr>
            <a:endParaRPr lang="ko-KR" altLang="en-US" u="sng"/>
          </a:p>
        </p:txBody>
      </p:sp>
      <p:cxnSp>
        <p:nvCxnSpPr>
          <p:cNvPr id="10" name="직선 연결선 9"/>
          <p:cNvCxnSpPr/>
          <p:nvPr/>
        </p:nvCxnSpPr>
        <p:spPr>
          <a:xfrm>
            <a:off x="5688330" y="3140964"/>
            <a:ext cx="752895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51306" y="404621"/>
            <a:ext cx="2880360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3. 사용가능한 제품</a:t>
            </a:r>
          </a:p>
        </p:txBody>
      </p:sp>
      <p:cxnSp>
        <p:nvCxnSpPr>
          <p:cNvPr id="21" name="직선 연결선 20"/>
          <p:cNvCxnSpPr/>
          <p:nvPr/>
        </p:nvCxnSpPr>
        <p:spPr>
          <a:xfrm>
            <a:off x="591772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0761" y="4078669"/>
            <a:ext cx="2593411" cy="131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압력 : 0.2</a:t>
            </a:r>
            <a:r>
              <a:rPr lang="en-US" altLang="ko-KR" sz="1600" b="1">
                <a:solidFill>
                  <a:schemeClr val="bg1"/>
                </a:solidFill>
              </a:rPr>
              <a:t>Mpa ~ 25 Mpa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구경 : 40</a:t>
            </a:r>
            <a:r>
              <a:rPr lang="en-US" altLang="ko-KR" sz="1600" b="1">
                <a:solidFill>
                  <a:schemeClr val="bg1"/>
                </a:solidFill>
              </a:rPr>
              <a:t>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±1.5~3</a:t>
            </a:r>
            <a:r>
              <a:rPr lang="en-US" altLang="ko-KR" sz="1600" b="1">
                <a:solidFill>
                  <a:schemeClr val="bg1"/>
                </a:solidFill>
              </a:rPr>
              <a:t>.</a:t>
            </a:r>
            <a:r>
              <a:rPr lang="ko-KR" altLang="en-US" sz="1600" b="1">
                <a:solidFill>
                  <a:schemeClr val="bg1"/>
                </a:solidFill>
              </a:rPr>
              <a:t>5</a:t>
            </a:r>
            <a:r>
              <a:rPr lang="en-US" altLang="ko-KR" sz="1600" b="1">
                <a:solidFill>
                  <a:schemeClr val="bg1"/>
                </a:solidFill>
              </a:rPr>
              <a:t>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통합금으로 탄성이 뛰어남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소형기기 압력 측정용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306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en-US" altLang="ko-KR" b="1">
                <a:solidFill>
                  <a:schemeClr val="bg1"/>
                </a:solidFill>
              </a:rPr>
              <a:t>SS-3010</a:t>
            </a:r>
            <a:r>
              <a:rPr lang="ko-KR" altLang="en-US" b="1">
                <a:solidFill>
                  <a:schemeClr val="bg1"/>
                </a:solidFill>
              </a:rPr>
              <a:t> 압력계</a:t>
            </a: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85579" y="1196721"/>
            <a:ext cx="2314575" cy="2232248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3431666" y="1196721"/>
            <a:ext cx="2376298" cy="2232247"/>
          </a:xfrm>
          <a:prstGeom prst="rect">
            <a:avLst/>
          </a:prstGeom>
        </p:spPr>
      </p:pic>
      <p:cxnSp>
        <p:nvCxnSpPr>
          <p:cNvPr id="26" name="직선 연결선 25"/>
          <p:cNvCxnSpPr/>
          <p:nvPr/>
        </p:nvCxnSpPr>
        <p:spPr>
          <a:xfrm>
            <a:off x="3343615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31003" y="4078669"/>
            <a:ext cx="2792988" cy="131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압력 : - 0.2</a:t>
            </a:r>
            <a:r>
              <a:rPr lang="en-US" altLang="ko-KR" sz="1600" b="1">
                <a:solidFill>
                  <a:schemeClr val="bg1"/>
                </a:solidFill>
              </a:rPr>
              <a:t>Mpa ~ 25 Mpa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구경 : 40</a:t>
            </a:r>
            <a:r>
              <a:rPr lang="en-US" altLang="ko-KR" sz="1600" b="1">
                <a:solidFill>
                  <a:schemeClr val="bg1"/>
                </a:solidFill>
              </a:rPr>
              <a:t>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±3.0</a:t>
            </a:r>
            <a:r>
              <a:rPr lang="en-US" altLang="ko-KR" sz="1600" b="1">
                <a:solidFill>
                  <a:schemeClr val="bg1"/>
                </a:solidFill>
              </a:rPr>
              <a:t>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스테인리스 재질 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부식성 많거나 실외 사용적합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03149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en-US" altLang="ko-KR" b="1">
                <a:solidFill>
                  <a:schemeClr val="bg1"/>
                </a:solidFill>
              </a:rPr>
              <a:t>SS-30</a:t>
            </a:r>
            <a:r>
              <a:rPr lang="ko-KR" altLang="en-US" b="1">
                <a:solidFill>
                  <a:schemeClr val="bg1"/>
                </a:solidFill>
              </a:rPr>
              <a:t>2</a:t>
            </a:r>
            <a:r>
              <a:rPr lang="en-US" altLang="ko-KR" b="1">
                <a:solidFill>
                  <a:schemeClr val="bg1"/>
                </a:solidFill>
              </a:rPr>
              <a:t>0</a:t>
            </a:r>
            <a:r>
              <a:rPr lang="ko-KR" altLang="en-US" b="1">
                <a:solidFill>
                  <a:schemeClr val="bg1"/>
                </a:solidFill>
              </a:rPr>
              <a:t> 압력계</a:t>
            </a:r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6240018" y="1199833"/>
            <a:ext cx="2448714" cy="2229136"/>
          </a:xfrm>
          <a:prstGeom prst="rect">
            <a:avLst/>
          </a:prstGeom>
        </p:spPr>
      </p:pic>
      <p:cxnSp>
        <p:nvCxnSpPr>
          <p:cNvPr id="30" name="직선 연결선 29"/>
          <p:cNvCxnSpPr/>
          <p:nvPr/>
        </p:nvCxnSpPr>
        <p:spPr>
          <a:xfrm>
            <a:off x="6208204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095592" y="4078669"/>
            <a:ext cx="2792988" cy="131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내부식성, 내후성, 내진성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스테인리스 재질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±1.0</a:t>
            </a:r>
            <a:r>
              <a:rPr lang="en-US" altLang="ko-KR" sz="1600" b="1">
                <a:solidFill>
                  <a:schemeClr val="bg1"/>
                </a:solidFill>
              </a:rPr>
              <a:t>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압력: 0</a:t>
            </a:r>
            <a:r>
              <a:rPr lang="en-US" altLang="ko-KR" sz="1600" b="1">
                <a:solidFill>
                  <a:schemeClr val="bg1"/>
                </a:solidFill>
              </a:rPr>
              <a:t> ~ 2Mpa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맞춤 제작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67738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부르동관 압력계</a:t>
            </a: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9048370" y="1196721"/>
            <a:ext cx="2448305" cy="2232248"/>
          </a:xfrm>
          <a:prstGeom prst="rect">
            <a:avLst/>
          </a:prstGeom>
        </p:spPr>
      </p:pic>
      <p:cxnSp>
        <p:nvCxnSpPr>
          <p:cNvPr id="34" name="직선 연결선 33"/>
          <p:cNvCxnSpPr/>
          <p:nvPr/>
        </p:nvCxnSpPr>
        <p:spPr>
          <a:xfrm>
            <a:off x="9016555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903943" y="4078669"/>
            <a:ext cx="2792988" cy="131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스테인리스 재질</a:t>
            </a:r>
          </a:p>
          <a:p>
            <a:pPr>
              <a:defRPr lang="ko-KR" altLang="en-US"/>
            </a:pPr>
            <a:r>
              <a:rPr lang="en-US" altLang="ko-KR" sz="1600" b="1">
                <a:solidFill>
                  <a:schemeClr val="bg1"/>
                </a:solidFill>
              </a:rPr>
              <a:t>RS 232</a:t>
            </a:r>
            <a:r>
              <a:rPr lang="ko-KR" altLang="en-US" sz="1600" b="1">
                <a:solidFill>
                  <a:schemeClr val="bg1"/>
                </a:solidFill>
              </a:rPr>
              <a:t> 통신가능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매우 높은 정밀도 :</a:t>
            </a:r>
            <a:r>
              <a:rPr lang="en-US" altLang="ko-KR" sz="1600" b="1">
                <a:solidFill>
                  <a:schemeClr val="bg1"/>
                </a:solidFill>
              </a:rPr>
              <a:t> </a:t>
            </a:r>
            <a:r>
              <a:rPr lang="ko-KR" altLang="en-US" sz="1600" b="1">
                <a:solidFill>
                  <a:schemeClr val="bg1"/>
                </a:solidFill>
              </a:rPr>
              <a:t>±</a:t>
            </a:r>
            <a:r>
              <a:rPr lang="en-US" altLang="ko-KR" sz="1600" b="1">
                <a:solidFill>
                  <a:schemeClr val="bg1"/>
                </a:solidFill>
              </a:rPr>
              <a:t>0.05%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압력 : 0 ~6</a:t>
            </a:r>
            <a:r>
              <a:rPr lang="en-US" altLang="ko-KR" sz="1600" b="1">
                <a:solidFill>
                  <a:schemeClr val="bg1"/>
                </a:solidFill>
              </a:rPr>
              <a:t>8Mpa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최소값, 최대값 호출가능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76089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고정밀 디지털 압력계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2880360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4. 의견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1305" y="1052702"/>
            <a:ext cx="10369297" cy="3565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펌프 성능 측정데이터를 읽고 사용가능한 제품을 알아봤습니다.</a:t>
            </a: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유량계에서는 가격이 저렴하고 맞춤형 차압식도 많았으나 추후 </a:t>
            </a:r>
            <a:r>
              <a:rPr lang="en-US" altLang="ko-KR" sz="1900" b="1">
                <a:solidFill>
                  <a:schemeClr val="bg1"/>
                </a:solidFill>
              </a:rPr>
              <a:t>RS</a:t>
            </a:r>
            <a:r>
              <a:rPr lang="ko-KR" altLang="en-US" sz="1900" b="1">
                <a:solidFill>
                  <a:schemeClr val="bg1"/>
                </a:solidFill>
              </a:rPr>
              <a:t> 485</a:t>
            </a:r>
            <a:r>
              <a:rPr lang="en-US" altLang="ko-KR" sz="1900" b="1">
                <a:solidFill>
                  <a:schemeClr val="bg1"/>
                </a:solidFill>
              </a:rPr>
              <a:t> </a:t>
            </a:r>
            <a:r>
              <a:rPr lang="ko-KR" altLang="en-US" sz="1900" b="1">
                <a:solidFill>
                  <a:schemeClr val="bg1"/>
                </a:solidFill>
              </a:rPr>
              <a:t>이용한 통신을 해야하기 </a:t>
            </a: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때문에 아날로그 신호 또는 디지털 통신이 가능한 디지털, 금속관, 터빈 유량계가 좋을 것 같으며 </a:t>
            </a: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가격측면이나 시중에 다양한 제품이 많은 디지털 유량계가 가장 좋을 것이라고 판단됩니다.</a:t>
            </a: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압력계에서 또한 추후 디지털 통신을 생각한다면 고정밀 디지털 압력계가 가장 적합합니다.</a:t>
            </a:r>
          </a:p>
          <a:p>
            <a:pPr>
              <a:defRPr lang="ko-KR" altLang="en-US"/>
            </a:pPr>
            <a:endParaRPr lang="ko-KR" altLang="en-US" sz="19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왜냐하면 최대, 최소 압력 및 측정 범위가 넓고 정확도도 높기 때문에 입니다.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655820" y="0"/>
            <a:ext cx="753618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0" y="0"/>
            <a:ext cx="4654800" cy="6858000"/>
          </a:xfrm>
          <a:prstGeom prst="rect">
            <a:avLst/>
          </a:prstGeom>
          <a:solidFill>
            <a:srgbClr val="000000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 lang="ko-KR" altLang="en-US"/>
            </a:pPr>
            <a:r>
              <a:rPr lang="ko-KR" altLang="en-US" sz="2300" b="1"/>
              <a:t>이상으로</a:t>
            </a:r>
          </a:p>
          <a:p>
            <a:pPr>
              <a:defRPr lang="ko-KR" altLang="en-US"/>
            </a:pPr>
            <a:r>
              <a:rPr lang="ko-KR" altLang="en-US" sz="2300" b="1"/>
              <a:t>유압계, 압력계를</a:t>
            </a:r>
          </a:p>
          <a:p>
            <a:pPr>
              <a:defRPr lang="ko-KR" altLang="en-US"/>
            </a:pPr>
            <a:r>
              <a:rPr lang="ko-KR" altLang="en-US" sz="2300" b="1"/>
              <a:t>마치겠습니다.</a:t>
            </a:r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r>
              <a:rPr lang="ko-KR" altLang="en-US" sz="2300" b="1"/>
              <a:t>궁금하신 점 질문 받겠습니다.</a:t>
            </a:r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r>
              <a:rPr lang="ko-KR" altLang="en-US" sz="2300" b="1"/>
              <a:t>감사합니다</a:t>
            </a:r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>
              <a:defRPr lang="ko-KR" altLang="en-US"/>
            </a:pPr>
            <a:endParaRPr lang="ko-KR" altLang="en-US" sz="2300" b="1"/>
          </a:p>
          <a:p>
            <a:pPr algn="ctr">
              <a:defRPr lang="ko-KR" altLang="en-US"/>
            </a:pPr>
            <a:r>
              <a:rPr lang="ko-KR" altLang="en-US" sz="2300" b="1"/>
              <a:t>반도체전자과 </a:t>
            </a:r>
            <a:r>
              <a:rPr lang="en-US" altLang="ko-KR" sz="2300" b="1"/>
              <a:t>A</a:t>
            </a:r>
            <a:r>
              <a:rPr lang="ko-KR" altLang="en-US" sz="2300" b="1"/>
              <a:t>반 3조</a:t>
            </a:r>
          </a:p>
          <a:p>
            <a:pPr algn="ctr">
              <a:defRPr lang="ko-KR" altLang="en-US"/>
            </a:pPr>
            <a:r>
              <a:rPr lang="ko-KR" altLang="en-US" sz="2300" b="1" u="none"/>
              <a:t>박종우 김민회 유승현 방한빈</a:t>
            </a:r>
          </a:p>
          <a:p>
            <a:pPr algn="ctr">
              <a:defRPr lang="ko-KR" altLang="en-US"/>
            </a:pPr>
            <a:r>
              <a:rPr lang="ko-KR" altLang="en-US" sz="2300" b="1" u="none"/>
              <a:t>박원호 박재성 이성원</a:t>
            </a:r>
            <a:endParaRPr lang="ko-KR" altLang="en-US" sz="2200" u="none"/>
          </a:p>
          <a:p>
            <a:pPr algn="ctr">
              <a:defRPr lang="ko-KR" altLang="en-US"/>
            </a:pPr>
            <a:endParaRPr lang="ko-KR" altLang="en-US" sz="2200" u="non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03450" y="2708910"/>
            <a:ext cx="3600451" cy="1280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en-US" altLang="ko-KR" sz="7800" b="1">
                <a:solidFill>
                  <a:schemeClr val="bg1"/>
                </a:solidFill>
              </a:rPr>
              <a:t>INDEX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7104126" y="908685"/>
            <a:ext cx="4464558" cy="5040630"/>
          </a:xfrm>
          <a:prstGeom prst="rect">
            <a:avLst/>
          </a:prstGeom>
          <a:noFill/>
          <a:ln w="508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lvl="1">
              <a:defRPr lang="ko-KR" altLang="en-US"/>
            </a:pPr>
            <a:endParaRPr lang="ko-KR" altLang="en-US" sz="2400"/>
          </a:p>
          <a:p>
            <a:pPr lvl="0">
              <a:defRPr lang="ko-KR" altLang="en-US"/>
            </a:pPr>
            <a:r>
              <a:rPr lang="ko-KR" altLang="en-US" sz="2400"/>
              <a:t>  1.  압력계와 유량계의 정의</a:t>
            </a:r>
          </a:p>
          <a:p>
            <a:pPr>
              <a:defRPr lang="ko-KR" altLang="en-US"/>
            </a:pPr>
            <a:endParaRPr lang="ko-KR" altLang="en-US" sz="2400"/>
          </a:p>
          <a:p>
            <a:pPr>
              <a:defRPr lang="ko-KR" altLang="en-US"/>
            </a:pPr>
            <a:endParaRPr lang="ko-KR" altLang="en-US" sz="2400"/>
          </a:p>
          <a:p>
            <a:pPr lvl="0">
              <a:defRPr lang="ko-KR" altLang="en-US"/>
            </a:pPr>
            <a:r>
              <a:rPr lang="ko-KR" altLang="en-US" sz="2400"/>
              <a:t>  2.  펌프 성능 측정 데이터 분석</a:t>
            </a:r>
          </a:p>
          <a:p>
            <a:pPr>
              <a:defRPr lang="ko-KR" altLang="en-US"/>
            </a:pPr>
            <a:r>
              <a:rPr lang="ko-KR" altLang="en-US" sz="2400"/>
              <a:t>      </a:t>
            </a:r>
            <a:r>
              <a:rPr lang="ko-KR" altLang="en-US" sz="1700"/>
              <a:t> - 펌프 양정의 이해</a:t>
            </a:r>
          </a:p>
          <a:p>
            <a:pPr>
              <a:buClr>
                <a:schemeClr val="lt1"/>
              </a:buClr>
              <a:defRPr lang="ko-KR" altLang="en-US"/>
            </a:pPr>
            <a:r>
              <a:rPr lang="ko-KR" altLang="en-US" sz="2400"/>
              <a:t>       </a:t>
            </a:r>
            <a:r>
              <a:rPr lang="ko-KR" altLang="en-US" sz="1700">
                <a:solidFill>
                  <a:schemeClr val="lt1"/>
                </a:solidFill>
              </a:rPr>
              <a:t>- 필요데이터 확인</a:t>
            </a:r>
            <a:r>
              <a:rPr lang="ko-KR" altLang="en-US" sz="2400"/>
              <a:t>   </a:t>
            </a:r>
          </a:p>
          <a:p>
            <a:pPr lvl="0">
              <a:defRPr lang="ko-KR" altLang="en-US"/>
            </a:pPr>
            <a:r>
              <a:rPr lang="ko-KR" altLang="en-US" sz="2400"/>
              <a:t>  3.  사용가능한 제품의 종류</a:t>
            </a:r>
          </a:p>
          <a:p>
            <a:pPr>
              <a:defRPr lang="ko-KR" altLang="en-US"/>
            </a:pPr>
            <a:endParaRPr lang="ko-KR" altLang="en-US" sz="2400"/>
          </a:p>
          <a:p>
            <a:pPr>
              <a:defRPr lang="ko-KR" altLang="en-US"/>
            </a:pPr>
            <a:endParaRPr lang="ko-KR" altLang="en-US" sz="2400"/>
          </a:p>
          <a:p>
            <a:pPr lvl="0">
              <a:defRPr lang="ko-KR" altLang="en-US"/>
            </a:pPr>
            <a:r>
              <a:rPr lang="ko-KR" altLang="en-US" sz="2400"/>
              <a:t>  4.  의견</a:t>
            </a:r>
          </a:p>
          <a:p>
            <a:pPr>
              <a:defRPr lang="ko-KR" altLang="en-US"/>
            </a:pPr>
            <a:endParaRPr lang="ko-KR" altLang="en-US"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3600451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1. 유량계와 압력계의 정의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1306" y="980692"/>
            <a:ext cx="91451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유량계</a:t>
            </a: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  :기체 또는 액체의 유량을 측정하는 계기를 유량계라 한다. </a:t>
            </a: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   유량계에는 크게 나누어  부피 유량계, 질량 유량계 및 차압식 유량계가 있다.</a:t>
            </a:r>
          </a:p>
          <a:p>
            <a:pPr marL="0" algn="l" defTabSz="871876" rtl="0" eaLnBrk="1" latinLnBrk="1" hangingPunct="1"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 marL="0" algn="l" defTabSz="871876" rtl="0" eaLnBrk="1" latinLnBrk="1" hangingPunct="1"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이 중 </a:t>
            </a:r>
            <a:r>
              <a:rPr kumimoji="0" lang="ko-KR" altLang="en-US" sz="1900" b="0" i="0" u="none" strike="noStrike" kern="1200" cap="none" normalizeH="0">
                <a:solidFill>
                  <a:schemeClr val="bg1"/>
                </a:solidFill>
                <a:latin typeface="함초롬돋움"/>
                <a:ea typeface="함초롬돋움"/>
                <a:cs typeface="함초롬돋움"/>
              </a:rPr>
              <a:t>차압식 유량계는 </a:t>
            </a:r>
            <a:r>
              <a:rPr lang="ko-KR" altLang="en-US" sz="1900">
                <a:solidFill>
                  <a:schemeClr val="bg1"/>
                </a:solidFill>
              </a:rPr>
              <a:t>온도, 압력 등이 변동하는 경우에는 질량 유량계가 편리하며, 밀도 변화를 무시할 수 있는 경우에는 구조가 간단하여 매우 일반적으로 사용되고 있다.</a:t>
            </a:r>
          </a:p>
          <a:p>
            <a:pPr marL="0" algn="l" defTabSz="871876" rtl="0" eaLnBrk="1" latinLnBrk="1" hangingPunct="1"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 marL="0" algn="l" defTabSz="871876" rtl="0" eaLnBrk="1" latinLnBrk="1" hangingPunct="1"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*부피(용적)유량계: 관 안을 통과하는 유체의 용적을 측정</a:t>
            </a:r>
          </a:p>
          <a:p>
            <a:pPr marL="0" algn="l" defTabSz="871876" rtl="0" eaLnBrk="1" latinLnBrk="1" hangingPunct="1"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*질량유량계: 밀도를 측정하지 않고 직접 유량을 알 수 있다.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1306" y="3674745"/>
            <a:ext cx="9793226" cy="3105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- 압력계</a:t>
            </a: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  :기체 또는 액체의 압력을 측정하는 계기를 압력계라 한다.</a:t>
            </a: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   압력계에는 기압계·압력차계·고압계·진공계 등 용도별로 여러 종류가 있으며, 구조도 다양하다.</a:t>
            </a:r>
          </a:p>
          <a:p>
            <a:pPr>
              <a:defRPr lang="ko-KR" altLang="en-US"/>
            </a:pPr>
            <a:endParaRPr lang="ko-KR" altLang="en-US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측정원리에 따라 구분한다면</a:t>
            </a: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 ① 어떤 물체의 무게와 평형시켜서 압력을 측정하는 것</a:t>
            </a: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 ② 압력을 받은 탄성체가 휘는 정도로 그 크기를 측정하는 것</a:t>
            </a:r>
          </a:p>
          <a:p>
            <a:pPr>
              <a:defRPr lang="ko-KR" altLang="en-US"/>
            </a:pPr>
            <a:r>
              <a:rPr lang="ko-KR" altLang="en-US">
                <a:solidFill>
                  <a:schemeClr val="bg1"/>
                </a:solidFill>
              </a:rPr>
              <a:t> ③ 압력에 의해서 변화하는 어떤 종류의 물리적 성질을 이용하는 것으로 나누어진다</a:t>
            </a:r>
          </a:p>
          <a:p>
            <a:pPr>
              <a:defRPr lang="ko-KR" altLang="en-US"/>
            </a:pPr>
            <a:endParaRPr lang="ko-KR" altLang="en-US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4032505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2. 펌프 성능 측정 데이터 분석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1306" y="1165095"/>
            <a:ext cx="10441306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900" b="1">
                <a:solidFill>
                  <a:schemeClr val="bg1"/>
                </a:solidFill>
              </a:rPr>
              <a:t>유량계와 압력계 해당 항목 : 토출량, 흡입 양정, 토출 양정, 전양정, 흡/토출 구경.</a:t>
            </a: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토출량    : 펌프 등에서 단위시간 동안 유체(액체,기체)</a:t>
            </a:r>
            <a:r>
              <a:rPr lang="en-US" altLang="ko-KR" sz="1900">
                <a:solidFill>
                  <a:schemeClr val="bg1"/>
                </a:solidFill>
              </a:rPr>
              <a:t> </a:t>
            </a:r>
            <a:r>
              <a:rPr lang="ko-KR" altLang="en-US" sz="1900">
                <a:solidFill>
                  <a:schemeClr val="bg1"/>
                </a:solidFill>
              </a:rPr>
              <a:t>배출량</a:t>
            </a: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흡입 양정: 펌프에 의하여 물을 끌어 올릴 때 흡입하는 수면에서 펌프 중심까지 의 높이 </a:t>
            </a: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                  * 대기압이 존재하기 때문에 흡입양정은 이론적으로 10.33</a:t>
            </a:r>
            <a:r>
              <a:rPr lang="en-US" altLang="ko-KR" sz="1900">
                <a:solidFill>
                  <a:schemeClr val="bg1"/>
                </a:solidFill>
              </a:rPr>
              <a:t>mH20</a:t>
            </a:r>
            <a:r>
              <a:rPr lang="en-US" altLang="ko-KR" sz="1900">
                <a:solidFill>
                  <a:schemeClr val="bg1"/>
                </a:solidFill>
              </a:rPr>
              <a:t>(</a:t>
            </a:r>
            <a:r>
              <a:rPr lang="ko-KR" altLang="en-US" sz="1900">
                <a:solidFill>
                  <a:schemeClr val="bg1"/>
                </a:solidFill>
              </a:rPr>
              <a:t>수주미터</a:t>
            </a:r>
            <a:r>
              <a:rPr lang="en-US" altLang="ko-KR" sz="1900">
                <a:solidFill>
                  <a:schemeClr val="bg1"/>
                </a:solidFill>
              </a:rPr>
              <a:t>)</a:t>
            </a:r>
            <a:r>
              <a:rPr lang="ko-KR" altLang="en-US" sz="1900">
                <a:solidFill>
                  <a:schemeClr val="bg1"/>
                </a:solidFill>
              </a:rPr>
              <a:t>한계  </a:t>
            </a: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토출 양정: 펌프에서 토출 수면까지의 높이</a:t>
            </a: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                  *흡입양정과 다르게 토출양정은 펌프에 의한 출력으로 펌프 성능의 비례</a:t>
            </a: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전 양정   : 물을 낮은 곳에서 높은 곳으로 양수(전달)할 때 펌프가 물에 주어야하는 압력의 총합</a:t>
            </a: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900">
                <a:solidFill>
                  <a:schemeClr val="bg1"/>
                </a:solidFill>
              </a:rPr>
              <a:t>- 흡/토출 구경 : 펌프의 흡입,토출 원기둥의 지름</a:t>
            </a:r>
          </a:p>
          <a:p>
            <a:pPr>
              <a:defRPr lang="ko-KR" altLang="en-US"/>
            </a:pPr>
            <a:endParaRPr lang="ko-KR" altLang="en-US" sz="19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4032505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2. 펌프 성능 측정 데이터 분석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1306" y="980693"/>
            <a:ext cx="10513316" cy="36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/>
              <a:t>펌프 양정의 이해</a:t>
            </a:r>
          </a:p>
        </p:txBody>
      </p:sp>
      <p:pic>
        <p:nvPicPr>
          <p:cNvPr id="38" name="그림 3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95324" y="1484756"/>
            <a:ext cx="2880360" cy="1944243"/>
          </a:xfrm>
          <a:prstGeom prst="rect">
            <a:avLst/>
          </a:prstGeom>
        </p:spPr>
      </p:pic>
      <p:pic>
        <p:nvPicPr>
          <p:cNvPr id="39" name="그림 3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439793" y="1484756"/>
            <a:ext cx="3168396" cy="1944243"/>
          </a:xfrm>
          <a:prstGeom prst="rect">
            <a:avLst/>
          </a:prstGeom>
        </p:spPr>
      </p:pic>
      <p:pic>
        <p:nvPicPr>
          <p:cNvPr id="40" name="그림 3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472297" y="1484756"/>
            <a:ext cx="3024378" cy="1944243"/>
          </a:xfrm>
          <a:prstGeom prst="rect">
            <a:avLst/>
          </a:prstGeom>
        </p:spPr>
      </p:pic>
      <p:cxnSp>
        <p:nvCxnSpPr>
          <p:cNvPr id="45" name="직선 연결선 44"/>
          <p:cNvCxnSpPr/>
          <p:nvPr/>
        </p:nvCxnSpPr>
        <p:spPr>
          <a:xfrm>
            <a:off x="3575685" y="2600325"/>
            <a:ext cx="890191" cy="0"/>
          </a:xfrm>
          <a:prstGeom prst="line">
            <a:avLst/>
          </a:prstGeom>
          <a:ln w="101600" algn="ctr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7608189" y="2600325"/>
            <a:ext cx="864108" cy="0"/>
          </a:xfrm>
          <a:prstGeom prst="line">
            <a:avLst/>
          </a:prstGeom>
          <a:ln w="101600" algn="ctr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>
            <a:stCxn id="38" idx="2"/>
          </p:cNvCxnSpPr>
          <p:nvPr/>
        </p:nvCxnSpPr>
        <p:spPr>
          <a:xfrm rot="16200000" flipH="1">
            <a:off x="1774633" y="3789871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직사각형 48"/>
          <p:cNvSpPr/>
          <p:nvPr/>
        </p:nvSpPr>
        <p:spPr>
          <a:xfrm>
            <a:off x="695324" y="4150744"/>
            <a:ext cx="2880360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물이 채워진 용기와 비어있는 용기가 있다고 생각해보도록 하겠습니다.</a:t>
            </a:r>
          </a:p>
        </p:txBody>
      </p:sp>
      <p:cxnSp>
        <p:nvCxnSpPr>
          <p:cNvPr id="52" name="직선 연결선 51"/>
          <p:cNvCxnSpPr/>
          <p:nvPr/>
        </p:nvCxnSpPr>
        <p:spPr>
          <a:xfrm rot="16200000" flipH="1">
            <a:off x="5735128" y="3789872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직사각형 52"/>
          <p:cNvSpPr/>
          <p:nvPr/>
        </p:nvSpPr>
        <p:spPr>
          <a:xfrm>
            <a:off x="4465876" y="4150744"/>
            <a:ext cx="3070303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두 용기 사이를 연결 해주는 펌프를 설치 해줍니다.</a:t>
            </a:r>
          </a:p>
        </p:txBody>
      </p:sp>
      <p:cxnSp>
        <p:nvCxnSpPr>
          <p:cNvPr id="55" name="직선 연결선 54"/>
          <p:cNvCxnSpPr/>
          <p:nvPr/>
        </p:nvCxnSpPr>
        <p:spPr>
          <a:xfrm rot="16200000" flipH="1">
            <a:off x="9695622" y="3753867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직사각형 55"/>
          <p:cNvSpPr/>
          <p:nvPr/>
        </p:nvSpPr>
        <p:spPr>
          <a:xfrm>
            <a:off x="8472296" y="4114739"/>
            <a:ext cx="3024377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펌프에서 만들어지는 진공에 의해 물이 올라옵니다.</a:t>
            </a:r>
          </a:p>
          <a:p>
            <a:pPr algn="ctr">
              <a:defRPr lang="ko-KR" altLang="en-US"/>
            </a:pPr>
            <a:r>
              <a:rPr lang="ko-KR" altLang="en-US"/>
              <a:t>이때 흡입측 액면에서 펌프 중간까지 높이를 "흡입양정" 이라고 합니다.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4032505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2. 펌프 성능 측정 데이터 분석</a:t>
            </a:r>
          </a:p>
        </p:txBody>
      </p:sp>
      <p:cxnSp>
        <p:nvCxnSpPr>
          <p:cNvPr id="45" name="직선 연결선 44"/>
          <p:cNvCxnSpPr/>
          <p:nvPr/>
        </p:nvCxnSpPr>
        <p:spPr>
          <a:xfrm>
            <a:off x="3575685" y="2600325"/>
            <a:ext cx="864108" cy="0"/>
          </a:xfrm>
          <a:prstGeom prst="line">
            <a:avLst/>
          </a:prstGeom>
          <a:ln w="101600" algn="ctr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7608189" y="2600325"/>
            <a:ext cx="864108" cy="0"/>
          </a:xfrm>
          <a:prstGeom prst="line">
            <a:avLst/>
          </a:prstGeom>
          <a:ln w="101600" algn="ctr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 rot="16200000" flipH="1">
            <a:off x="1774633" y="3789872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직사각형 48"/>
          <p:cNvSpPr/>
          <p:nvPr/>
        </p:nvSpPr>
        <p:spPr>
          <a:xfrm>
            <a:off x="695324" y="4150744"/>
            <a:ext cx="2880360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계속 펌프가 운동을 한다면 결국 오른쪽 수조로 물이 보내집니다.</a:t>
            </a:r>
          </a:p>
        </p:txBody>
      </p:sp>
      <p:cxnSp>
        <p:nvCxnSpPr>
          <p:cNvPr id="52" name="직선 연결선 51"/>
          <p:cNvCxnSpPr/>
          <p:nvPr/>
        </p:nvCxnSpPr>
        <p:spPr>
          <a:xfrm rot="16200000" flipH="1">
            <a:off x="5735128" y="3789872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직사각형 52"/>
          <p:cNvSpPr/>
          <p:nvPr/>
        </p:nvSpPr>
        <p:spPr>
          <a:xfrm>
            <a:off x="4439792" y="4150744"/>
            <a:ext cx="3168396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만약 오른쪽 수조가 높이가 높다면 계속해서 올라가는데 오른쪽 수조 액면의 높이가 펌프의 중간보다 높아지면 붉은 </a:t>
            </a:r>
          </a:p>
          <a:p>
            <a:pPr algn="ctr">
              <a:defRPr lang="ko-KR" altLang="en-US"/>
            </a:pPr>
            <a:r>
              <a:rPr lang="ko-KR" altLang="en-US"/>
              <a:t>화살표 만큼 압력을 받습니다.</a:t>
            </a:r>
          </a:p>
        </p:txBody>
      </p:sp>
      <p:cxnSp>
        <p:nvCxnSpPr>
          <p:cNvPr id="55" name="직선 연결선 54"/>
          <p:cNvCxnSpPr/>
          <p:nvPr/>
        </p:nvCxnSpPr>
        <p:spPr>
          <a:xfrm rot="16200000" flipH="1">
            <a:off x="9695622" y="3753867"/>
            <a:ext cx="721743" cy="0"/>
          </a:xfrm>
          <a:prstGeom prst="line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직사각형 55"/>
          <p:cNvSpPr/>
          <p:nvPr/>
        </p:nvSpPr>
        <p:spPr>
          <a:xfrm>
            <a:off x="8472296" y="4114740"/>
            <a:ext cx="3168397" cy="2158616"/>
          </a:xfrm>
          <a:prstGeom prst="rect">
            <a:avLst/>
          </a:prstGeom>
          <a:noFill/>
          <a:ln w="63500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r>
              <a:rPr lang="ko-KR" altLang="en-US"/>
              <a:t>계속해서 오른쪽 수조의 물이 올라가게 된다면 일정 높이 이상에서는 더이상 압력을 이기지 못하고 유지(최대치)를하는 물의 높이를 "토출양정" </a:t>
            </a:r>
          </a:p>
          <a:p>
            <a:pPr algn="ctr">
              <a:defRPr lang="ko-KR" altLang="en-US"/>
            </a:pPr>
            <a:r>
              <a:rPr lang="ko-KR" altLang="en-US"/>
              <a:t>이라고 합니다 </a:t>
            </a:r>
          </a:p>
        </p:txBody>
      </p:sp>
      <p:pic>
        <p:nvPicPr>
          <p:cNvPr id="57" name="그림 56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95324" y="1268730"/>
            <a:ext cx="2880360" cy="2160270"/>
          </a:xfrm>
          <a:prstGeom prst="rect">
            <a:avLst/>
          </a:prstGeom>
        </p:spPr>
      </p:pic>
      <p:pic>
        <p:nvPicPr>
          <p:cNvPr id="58" name="그림 57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439793" y="1268730"/>
            <a:ext cx="3168396" cy="2160270"/>
          </a:xfrm>
          <a:prstGeom prst="rect">
            <a:avLst/>
          </a:prstGeom>
        </p:spPr>
      </p:pic>
      <p:pic>
        <p:nvPicPr>
          <p:cNvPr id="59" name="그림 58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8437244" y="1268730"/>
            <a:ext cx="3059429" cy="21602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0200513" y="299083"/>
            <a:ext cx="1728216" cy="34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700" b="1">
                <a:solidFill>
                  <a:schemeClr val="bg1"/>
                </a:solidFill>
              </a:rPr>
              <a:t>펌프양정의 이해</a:t>
            </a:r>
            <a:r>
              <a:rPr lang="ko-KR" altLang="en-US" sz="1500" b="1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551306" y="1081532"/>
          <a:ext cx="8218805" cy="185420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2122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/>
                        <a:t>계측 항목을 참조하여 토출양정과 흡입양정의 관계 확인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mpd="sng">
                      <a:solidFill>
                        <a:schemeClr val="bg1"/>
                      </a:solidFill>
                      <a:prstDash val="solid"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b="1">
                          <a:solidFill>
                            <a:schemeClr val="bg1"/>
                          </a:solidFill>
                        </a:rPr>
                        <a:t>토출량 (</a:t>
                      </a: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m³/min</a:t>
                      </a:r>
                      <a:r>
                        <a:rPr lang="ko-KR" altLang="en-US" b="1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0.000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0.128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0.150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0.171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0.180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0.201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b="1">
                          <a:solidFill>
                            <a:schemeClr val="bg1"/>
                          </a:solidFill>
                        </a:rPr>
                        <a:t>흡입양정</a:t>
                      </a: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 (m)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0.76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0.48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0.38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0.28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0.23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0.09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b="1">
                          <a:solidFill>
                            <a:schemeClr val="bg1"/>
                          </a:solidFill>
                        </a:rPr>
                        <a:t>토출양정</a:t>
                      </a: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 (m)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74.54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73.49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70.34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66.70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64.85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60.07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b="1">
                          <a:solidFill>
                            <a:schemeClr val="bg1"/>
                          </a:solidFill>
                        </a:rPr>
                        <a:t>전 양정</a:t>
                      </a: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 (m)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73.78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73.01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69.95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66.43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64.63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b="1">
                          <a:solidFill>
                            <a:schemeClr val="bg1"/>
                          </a:solidFill>
                        </a:rPr>
                        <a:t>59.98</a:t>
                      </a:r>
                    </a:p>
                  </a:txBody>
                  <a:tcPr>
                    <a:lnL w="63500" cmpd="sng">
                      <a:solidFill>
                        <a:schemeClr val="bg1"/>
                      </a:solidFill>
                      <a:prstDash val="solid"/>
                    </a:lnL>
                    <a:lnR w="63500" cmpd="sng">
                      <a:solidFill>
                        <a:schemeClr val="bg1"/>
                      </a:solidFill>
                      <a:prstDash val="solid"/>
                    </a:lnR>
                    <a:lnT w="635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635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1306" y="3212973"/>
            <a:ext cx="9145144" cy="3109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/>
              <a:t>위 표를 보시면 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토출량이 </a:t>
            </a:r>
            <a:r>
              <a:rPr lang="ko-KR" altLang="en-US">
                <a:solidFill>
                  <a:srgbClr val="0000FF"/>
                </a:solidFill>
              </a:rPr>
              <a:t>증가</a:t>
            </a:r>
            <a:r>
              <a:rPr lang="ko-KR" altLang="en-US"/>
              <a:t> 할수록 흡입양정은 </a:t>
            </a:r>
            <a:r>
              <a:rPr lang="ko-KR" altLang="en-US">
                <a:solidFill>
                  <a:srgbClr val="FF0000"/>
                </a:solidFill>
              </a:rPr>
              <a:t>감소</a:t>
            </a:r>
            <a:r>
              <a:rPr lang="ko-KR" altLang="en-US"/>
              <a:t>, 토출양정도 </a:t>
            </a:r>
            <a:r>
              <a:rPr lang="ko-KR" altLang="en-US">
                <a:solidFill>
                  <a:srgbClr val="FF0000"/>
                </a:solidFill>
              </a:rPr>
              <a:t>감소</a:t>
            </a:r>
            <a:r>
              <a:rPr lang="ko-KR" altLang="en-US"/>
              <a:t> 하는 것을 볼 수 있다.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이를 토대로 토출량은 앞서 전 페이지에서 본 오른쪽 수조에서 소방호스로 나가는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출력값이 점증 할때 오른쪽 수조 액면 높이가 내려가(</a:t>
            </a:r>
            <a:r>
              <a:rPr lang="ko-KR" altLang="en-US">
                <a:solidFill>
                  <a:srgbClr val="FF0000"/>
                </a:solidFill>
              </a:rPr>
              <a:t>토출양정 폭이 감소</a:t>
            </a:r>
            <a:r>
              <a:rPr lang="ko-KR" altLang="en-US"/>
              <a:t>) 압력이 줄고 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왼쪽 수조의 액면은 오른쪽 수조에 가해지는 압력이 줄기 때문에 펌프에서 끌어올리는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r>
              <a:rPr lang="ko-KR" altLang="en-US"/>
              <a:t>힘이 감소하여 올라가게(</a:t>
            </a:r>
            <a:r>
              <a:rPr lang="ko-KR" altLang="en-US">
                <a:solidFill>
                  <a:srgbClr val="FF0000"/>
                </a:solidFill>
              </a:rPr>
              <a:t>흡입양정 폭이 감소</a:t>
            </a:r>
            <a:r>
              <a:rPr lang="ko-KR" altLang="en-US"/>
              <a:t>) 된다.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1306" y="395477"/>
            <a:ext cx="4032505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2. 펌프 성능 측정 데이터 분석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0046708" y="270508"/>
            <a:ext cx="1810012" cy="346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700" b="1">
                <a:solidFill>
                  <a:schemeClr val="bg1"/>
                </a:solidFill>
              </a:rPr>
              <a:t>필요 데이터 확인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551306" y="1132267"/>
          <a:ext cx="7498733" cy="275462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2373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190">
                <a:tc gridSpan="3"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/>
                        <a:t>규정 및 계측 항목 </a:t>
                      </a:r>
                      <a:endParaRPr lang="en-US" altLang="ko-KR" sz="1900"/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mpd="sng">
                      <a:solidFill>
                        <a:schemeClr val="bg1"/>
                      </a:solidFill>
                      <a:prstDash val="solid"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mpd="sng">
                      <a:solidFill>
                        <a:schemeClr val="bg1"/>
                      </a:solidFill>
                      <a:prstDash val="solid"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lang="ko-KR" altLang="en-US"/>
                      </a:pPr>
                      <a:endParaRPr lang="ko-KR" altLang="en-US"/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mpd="sng">
                      <a:solidFill>
                        <a:schemeClr val="bg1"/>
                      </a:solidFill>
                      <a:prstDash val="solid"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39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토출량(규정)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0.150</a:t>
                      </a: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 m³/min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m³ = 1000L</a:t>
                      </a: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-&gt; 분당 150</a:t>
                      </a: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L</a:t>
                      </a: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39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토출량(계측항목)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0~0.239 </a:t>
                      </a: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m³/min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분당 0~239</a:t>
                      </a: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L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28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흡입 양정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-0.19~0.76 m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endParaRPr lang="ko-KR" altLang="en-US" sz="19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28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토출 양정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48.44~74.54 m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endParaRPr lang="ko-KR" altLang="en-US" sz="19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29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전 양정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48.63~73.78 m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4.86</a:t>
                      </a: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~7.37kg/cm²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ap="flat" cmpd="sng" algn="ctr">
                      <a:solidFill>
                        <a:schemeClr val="bg1"/>
                      </a:solidFill>
                      <a:prstDash val="solid"/>
                      <a:round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8"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ko-KR" altLang="en-US" sz="1900" b="1">
                          <a:solidFill>
                            <a:schemeClr val="bg1"/>
                          </a:solidFill>
                        </a:rPr>
                        <a:t>흡/토출 구경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40X40 mm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lang="ko-KR" altLang="en-US"/>
                      </a:pPr>
                      <a:r>
                        <a:rPr lang="en-US" altLang="ko-KR" sz="1900" b="1">
                          <a:solidFill>
                            <a:schemeClr val="bg1"/>
                          </a:solidFill>
                        </a:rPr>
                        <a:t>40A(mm) , 1 ½" (inch) </a:t>
                      </a:r>
                    </a:p>
                  </a:txBody>
                  <a:tcPr>
                    <a:lnL w="50800" cmpd="sng">
                      <a:solidFill>
                        <a:schemeClr val="bg1"/>
                      </a:solidFill>
                      <a:prstDash val="solid"/>
                    </a:lnL>
                    <a:lnR w="50800" cmpd="sng">
                      <a:solidFill>
                        <a:schemeClr val="bg1"/>
                      </a:solidFill>
                      <a:prstDash val="solid"/>
                    </a:lnR>
                    <a:lnT w="50800" cap="flat" cmpd="sng" algn="ctr">
                      <a:solidFill>
                        <a:schemeClr val="bg1"/>
                      </a:solidFill>
                      <a:prstDash val="solid"/>
                      <a:round/>
                    </a:lnT>
                    <a:lnB w="50800" cmpd="sng">
                      <a:solidFill>
                        <a:schemeClr val="bg1"/>
                      </a:solidFill>
                      <a:prstDash val="solid"/>
                    </a:lnB>
                    <a:solidFill>
                      <a:schemeClr val="bg1">
                        <a:alpha val="3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1295" y="4149090"/>
            <a:ext cx="7498735" cy="2011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여기서 압력계와 유압계의 사양으로 확인해야하는 것은 ?</a:t>
            </a:r>
          </a:p>
          <a:p>
            <a:pPr>
              <a:defRPr lang="ko-KR" altLang="en-US"/>
            </a:pPr>
            <a:endParaRPr lang="ko-KR" altLang="en-US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1. 분당 0 ~ 239</a:t>
            </a:r>
            <a:r>
              <a:rPr lang="en-US" altLang="ko-KR" b="1">
                <a:solidFill>
                  <a:schemeClr val="bg1"/>
                </a:solidFill>
              </a:rPr>
              <a:t>L</a:t>
            </a:r>
            <a:r>
              <a:rPr lang="ko-KR" altLang="en-US" b="1">
                <a:solidFill>
                  <a:schemeClr val="bg1"/>
                </a:solidFill>
              </a:rPr>
              <a:t> (</a:t>
            </a:r>
            <a:r>
              <a:rPr lang="en-US" altLang="ko-KR" b="1">
                <a:solidFill>
                  <a:schemeClr val="bg1"/>
                </a:solidFill>
              </a:rPr>
              <a:t>LIM</a:t>
            </a:r>
            <a:r>
              <a:rPr lang="ko-KR" altLang="en-US" b="1">
                <a:solidFill>
                  <a:schemeClr val="bg1"/>
                </a:solidFill>
              </a:rPr>
              <a:t>)</a:t>
            </a:r>
            <a:r>
              <a:rPr lang="en-US" altLang="ko-KR" b="1">
                <a:solidFill>
                  <a:schemeClr val="bg1"/>
                </a:solidFill>
              </a:rPr>
              <a:t> </a:t>
            </a:r>
            <a:r>
              <a:rPr lang="ko-KR" altLang="en-US" b="1">
                <a:solidFill>
                  <a:schemeClr val="bg1"/>
                </a:solidFill>
              </a:rPr>
              <a:t>을 측정할 수 있는지?</a:t>
            </a:r>
          </a:p>
          <a:p>
            <a:pPr>
              <a:defRPr lang="ko-KR" altLang="en-US"/>
            </a:pPr>
            <a:endParaRPr lang="ko-KR" altLang="en-US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2. 흡입, 토출 펌프 구경인 </a:t>
            </a:r>
            <a:r>
              <a:rPr lang="en-US" altLang="ko-KR" b="1">
                <a:solidFill>
                  <a:schemeClr val="bg1"/>
                </a:solidFill>
              </a:rPr>
              <a:t>40A(mm) , 1 ½" (inch)</a:t>
            </a:r>
            <a:r>
              <a:rPr lang="ko-KR" altLang="en-US" b="1">
                <a:solidFill>
                  <a:schemeClr val="bg1"/>
                </a:solidFill>
              </a:rPr>
              <a:t> 를 넘진 않는가?</a:t>
            </a:r>
          </a:p>
          <a:p>
            <a:pPr algn="ctr">
              <a:defRPr lang="ko-KR" altLang="en-US"/>
            </a:pPr>
            <a:endParaRPr lang="ko-KR" altLang="en-US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3.</a:t>
            </a:r>
            <a:r>
              <a:rPr lang="en-US" altLang="ko-KR" b="1">
                <a:solidFill>
                  <a:schemeClr val="bg1"/>
                </a:solidFill>
              </a:rPr>
              <a:t> </a:t>
            </a:r>
            <a:r>
              <a:rPr lang="ko-KR" altLang="en-US" b="1">
                <a:solidFill>
                  <a:schemeClr val="bg1"/>
                </a:solidFill>
              </a:rPr>
              <a:t>4.86</a:t>
            </a:r>
            <a:r>
              <a:rPr lang="en-US" altLang="ko-KR" b="1">
                <a:solidFill>
                  <a:schemeClr val="bg1"/>
                </a:solidFill>
              </a:rPr>
              <a:t>~7.37kg/cm²</a:t>
            </a:r>
            <a:r>
              <a:rPr lang="ko-KR" altLang="en-US" b="1">
                <a:solidFill>
                  <a:schemeClr val="bg1"/>
                </a:solidFill>
              </a:rPr>
              <a:t> </a:t>
            </a:r>
            <a:r>
              <a:rPr lang="en-US" altLang="ko-KR" b="1">
                <a:solidFill>
                  <a:schemeClr val="bg1"/>
                </a:solidFill>
              </a:rPr>
              <a:t> </a:t>
            </a:r>
            <a:r>
              <a:rPr lang="ko-KR" altLang="en-US" b="1">
                <a:solidFill>
                  <a:schemeClr val="bg1"/>
                </a:solidFill>
              </a:rPr>
              <a:t>압력을 출력 할 수 있는지?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1306" y="395477"/>
            <a:ext cx="4032505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2. 펌프 성능 측정 데이터 분석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35280" y="260603"/>
            <a:ext cx="11521440" cy="6264783"/>
          </a:xfrm>
          <a:prstGeom prst="rect">
            <a:avLst/>
          </a:prstGeom>
          <a:noFill/>
          <a:ln w="63500" cmpd="thinThick" algn="ctr">
            <a:solidFill>
              <a:schemeClr val="bg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51306" y="404621"/>
            <a:ext cx="2880360" cy="44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300" b="1">
                <a:solidFill>
                  <a:schemeClr val="bg1"/>
                </a:solidFill>
              </a:rPr>
              <a:t>3. 사용가능한 제품</a:t>
            </a:r>
          </a:p>
        </p:txBody>
      </p:sp>
      <p:cxnSp>
        <p:nvCxnSpPr>
          <p:cNvPr id="12" name="직선 연결선 11"/>
          <p:cNvCxnSpPr/>
          <p:nvPr/>
        </p:nvCxnSpPr>
        <p:spPr>
          <a:xfrm>
            <a:off x="622231" y="3933063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2231" y="4077081"/>
            <a:ext cx="2552400" cy="1302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구조가 간단 측정범위 넓다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±1.5%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재질 선택이 다양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아날로그 신호, 접점 출력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맞춤 제작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985" y="3428969"/>
            <a:ext cx="2808892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금속관 면적식 유량계 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576770" y="1198309"/>
            <a:ext cx="2520315" cy="2230660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3504761" y="3933063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03676" y="4077081"/>
            <a:ext cx="2593409" cy="1302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최고사용 압력 : 10</a:t>
            </a:r>
            <a:r>
              <a:rPr lang="en-US" altLang="ko-KR" sz="1600" b="1">
                <a:solidFill>
                  <a:schemeClr val="bg1"/>
                </a:solidFill>
              </a:rPr>
              <a:t>kg/cm²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구경 : 40</a:t>
            </a:r>
            <a:r>
              <a:rPr lang="en-US" altLang="ko-KR" sz="1600" b="1">
                <a:solidFill>
                  <a:schemeClr val="bg1"/>
                </a:solidFill>
              </a:rPr>
              <a:t>A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유량범위:</a:t>
            </a:r>
            <a:r>
              <a:rPr lang="en-US" altLang="ko-KR" sz="1600" b="1">
                <a:solidFill>
                  <a:schemeClr val="bg1"/>
                </a:solidFill>
              </a:rPr>
              <a:t> </a:t>
            </a:r>
            <a:r>
              <a:rPr lang="ko-KR" altLang="en-US" sz="1600" b="1">
                <a:solidFill>
                  <a:schemeClr val="bg1"/>
                </a:solidFill>
              </a:rPr>
              <a:t>110 ~ 550</a:t>
            </a:r>
            <a:r>
              <a:rPr lang="en-US" altLang="ko-KR" sz="1600" b="1">
                <a:solidFill>
                  <a:schemeClr val="bg1"/>
                </a:solidFill>
              </a:rPr>
              <a:t> m³/m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</a:t>
            </a:r>
            <a:r>
              <a:rPr lang="en-US" altLang="ko-KR" sz="1600" b="1">
                <a:solidFill>
                  <a:schemeClr val="bg1"/>
                </a:solidFill>
              </a:rPr>
              <a:t>2.0%(</a:t>
            </a:r>
            <a:r>
              <a:rPr lang="ko-KR" altLang="en-US" sz="1600" b="1">
                <a:solidFill>
                  <a:schemeClr val="bg1"/>
                </a:solidFill>
              </a:rPr>
              <a:t>최대유량시</a:t>
            </a:r>
            <a:r>
              <a:rPr lang="en-US" altLang="ko-KR" sz="1600" b="1">
                <a:solidFill>
                  <a:schemeClr val="bg1"/>
                </a:solidFill>
              </a:rPr>
              <a:t>)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플랜지 , 나사타입을 제작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04761" y="3427381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소방용 유량계(차압식)</a:t>
            </a: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457130" y="1196721"/>
            <a:ext cx="2468499" cy="2232248"/>
          </a:xfrm>
          <a:prstGeom prst="rect">
            <a:avLst/>
          </a:prstGeom>
        </p:spPr>
      </p:pic>
      <p:cxnSp>
        <p:nvCxnSpPr>
          <p:cNvPr id="20" name="직선 연결선 19"/>
          <p:cNvCxnSpPr/>
          <p:nvPr/>
        </p:nvCxnSpPr>
        <p:spPr>
          <a:xfrm>
            <a:off x="6385121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385121" y="4078669"/>
            <a:ext cx="2593411" cy="1558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정밀도: ±1.5</a:t>
            </a:r>
            <a:r>
              <a:rPr lang="en-US" altLang="ko-KR" sz="1600" b="1">
                <a:solidFill>
                  <a:schemeClr val="bg1"/>
                </a:solidFill>
              </a:rPr>
              <a:t>%(</a:t>
            </a:r>
            <a:r>
              <a:rPr lang="ko-KR" altLang="en-US" sz="1600" b="1">
                <a:solidFill>
                  <a:schemeClr val="bg1"/>
                </a:solidFill>
              </a:rPr>
              <a:t>최대유량시</a:t>
            </a:r>
            <a:r>
              <a:rPr lang="en-US" altLang="ko-KR" sz="1600" b="1">
                <a:solidFill>
                  <a:schemeClr val="bg1"/>
                </a:solidFill>
              </a:rPr>
              <a:t>)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다양한 </a:t>
            </a:r>
            <a:r>
              <a:rPr lang="en-US" altLang="ko-KR" sz="1600" b="1">
                <a:solidFill>
                  <a:schemeClr val="bg1"/>
                </a:solidFill>
              </a:rPr>
              <a:t> </a:t>
            </a:r>
            <a:r>
              <a:rPr lang="ko-KR" altLang="en-US" sz="1600" b="1">
                <a:solidFill>
                  <a:schemeClr val="bg1"/>
                </a:solidFill>
              </a:rPr>
              <a:t>출력: </a:t>
            </a:r>
            <a:r>
              <a:rPr lang="en-US" altLang="ko-KR" sz="1600" b="1">
                <a:solidFill>
                  <a:schemeClr val="bg1"/>
                </a:solidFill>
              </a:rPr>
              <a:t>Signal</a:t>
            </a:r>
          </a:p>
          <a:p>
            <a:pPr>
              <a:defRPr lang="ko-KR" altLang="en-US"/>
            </a:pPr>
            <a:r>
              <a:rPr lang="en-US" altLang="ko-KR" sz="1600" b="1">
                <a:solidFill>
                  <a:schemeClr val="bg1"/>
                </a:solidFill>
              </a:rPr>
              <a:t>4~20mA</a:t>
            </a:r>
            <a:r>
              <a:rPr lang="ko-KR" altLang="en-US" sz="1600" b="1">
                <a:solidFill>
                  <a:schemeClr val="bg1"/>
                </a:solidFill>
              </a:rPr>
              <a:t> </a:t>
            </a:r>
            <a:r>
              <a:rPr lang="en-US" altLang="ko-KR" sz="1600" b="1">
                <a:solidFill>
                  <a:schemeClr val="bg1"/>
                </a:solidFill>
              </a:rPr>
              <a:t>DC , </a:t>
            </a:r>
            <a:endParaRPr lang="ko-KR" altLang="en-US" sz="1600" b="1">
              <a:solidFill>
                <a:schemeClr val="bg1"/>
              </a:solidFill>
            </a:endParaRP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디지털 통신가능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라인에 직접 설치 (비용절감)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맞춤 제작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85121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디지털 후로셀 유량계</a:t>
            </a: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9192386" y="1196721"/>
            <a:ext cx="2376297" cy="2232248"/>
          </a:xfrm>
          <a:prstGeom prst="rect">
            <a:avLst/>
          </a:prstGeom>
        </p:spPr>
      </p:pic>
      <p:cxnSp>
        <p:nvCxnSpPr>
          <p:cNvPr id="29" name="직선 연결선 28"/>
          <p:cNvCxnSpPr/>
          <p:nvPr/>
        </p:nvCxnSpPr>
        <p:spPr>
          <a:xfrm>
            <a:off x="9083828" y="3934651"/>
            <a:ext cx="2552400" cy="0"/>
          </a:xfrm>
          <a:prstGeom prst="line">
            <a:avLst/>
          </a:prstGeom>
          <a:ln w="50800" algn="ctr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083828" y="4078669"/>
            <a:ext cx="2593411" cy="1310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순간 및 적산 유량 측정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4~20</a:t>
            </a:r>
            <a:r>
              <a:rPr lang="en-US" altLang="ko-KR" sz="1600" b="1">
                <a:solidFill>
                  <a:schemeClr val="bg1"/>
                </a:solidFill>
              </a:rPr>
              <a:t>mA</a:t>
            </a:r>
            <a:r>
              <a:rPr lang="ko-KR" altLang="en-US" sz="1600" b="1">
                <a:solidFill>
                  <a:schemeClr val="bg1"/>
                </a:solidFill>
              </a:rPr>
              <a:t> </a:t>
            </a:r>
            <a:r>
              <a:rPr lang="en-US" altLang="ko-KR" sz="1600" b="1">
                <a:solidFill>
                  <a:schemeClr val="bg1"/>
                </a:solidFill>
              </a:rPr>
              <a:t>DC</a:t>
            </a:r>
            <a:r>
              <a:rPr lang="ko-KR" altLang="en-US" sz="1600" b="1">
                <a:solidFill>
                  <a:schemeClr val="bg1"/>
                </a:solidFill>
              </a:rPr>
              <a:t>출력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높은 정확도 ±0.5 %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응답성이 좋음</a:t>
            </a:r>
          </a:p>
          <a:p>
            <a:pPr>
              <a:defRPr lang="ko-KR" altLang="en-US"/>
            </a:pPr>
            <a:r>
              <a:rPr lang="ko-KR" altLang="en-US" sz="1600" b="1">
                <a:solidFill>
                  <a:schemeClr val="bg1"/>
                </a:solidFill>
              </a:rPr>
              <a:t>가격이  비쌈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83828" y="3428969"/>
            <a:ext cx="2592866" cy="36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b="1">
                <a:solidFill>
                  <a:schemeClr val="bg1"/>
                </a:solidFill>
              </a:rPr>
              <a:t>터빈 유량계</a:t>
            </a: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622774" y="1198309"/>
            <a:ext cx="2551857" cy="2230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"/>
        <a:cs typeface="Times New Roman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함초롬돋움"/>
        <a:ea typeface=""/>
        <a:cs typeface="Times New Roman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</Words>
  <Application>Microsoft Office PowerPoint</Application>
  <PresentationFormat>와이드스크린</PresentationFormat>
  <Paragraphs>128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한컴오피스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Bangh</dc:creator>
  <cp:lastModifiedBy>Bangh</cp:lastModifiedBy>
  <cp:revision>59</cp:revision>
  <dcterms:created xsi:type="dcterms:W3CDTF">2017-03-20T13:34:25Z</dcterms:created>
  <dcterms:modified xsi:type="dcterms:W3CDTF">2017-03-22T17:15:08Z</dcterms:modified>
  <cp:version>0906.0100.01</cp:version>
</cp:coreProperties>
</file>