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6908A95-2E2C-483F-920A-CCC13DB28244}" type="datetimeFigureOut">
              <a:rPr lang="ko-KR" altLang="en-US" smtClean="0"/>
              <a:t>2017-03-24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terms.naver.com/entry.nhn?docId=588003&amp;ref=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전압계</a:t>
            </a:r>
            <a:r>
              <a:rPr lang="en-US" altLang="ko-KR" dirty="0" smtClean="0"/>
              <a:t>&amp;</a:t>
            </a:r>
            <a:r>
              <a:rPr lang="ko-KR" altLang="en-US" smtClean="0"/>
              <a:t>전류계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조 </a:t>
            </a:r>
            <a:r>
              <a:rPr lang="ko-KR" altLang="en-US" dirty="0" err="1" smtClean="0"/>
              <a:t>김지음</a:t>
            </a:r>
            <a:r>
              <a:rPr lang="ko-KR" altLang="en-US" dirty="0" smtClean="0"/>
              <a:t> 김지수 신예진 정현진 박진경       이민지 박광열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221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전류계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62000" y="476672"/>
            <a:ext cx="7543800" cy="4824536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sz="1800" dirty="0"/>
              <a:t>전류계의 구조 </a:t>
            </a:r>
            <a:r>
              <a:rPr lang="en-US" altLang="ko-KR" sz="1800" dirty="0"/>
              <a:t>: </a:t>
            </a:r>
            <a:r>
              <a:rPr lang="ko-KR" altLang="en-US" sz="1800" dirty="0"/>
              <a:t>전류계는 다음 그림과 같이 영구 자석의 두 극 사이의 원통에 코일을 감은 가동 코일이 자기장 속에서 자유롭게 회전할 수 있도록 되어 있다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en-US" altLang="ko-KR" dirty="0" smtClean="0"/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  <a:p>
            <a:endParaRPr lang="ko-KR" altLang="en-US" dirty="0" smtClean="0"/>
          </a:p>
          <a:p>
            <a:endParaRPr lang="ko-KR" altLang="en-US" dirty="0"/>
          </a:p>
          <a:p>
            <a:endParaRPr lang="en-US" altLang="ko-KR" sz="1500" dirty="0" smtClean="0"/>
          </a:p>
          <a:p>
            <a:endParaRPr lang="en-US" altLang="ko-KR" sz="1500" dirty="0"/>
          </a:p>
          <a:p>
            <a:endParaRPr lang="en-US" altLang="ko-KR" sz="1500" dirty="0" smtClean="0"/>
          </a:p>
          <a:p>
            <a:endParaRPr lang="en-US" altLang="ko-KR" sz="1500" dirty="0" smtClean="0"/>
          </a:p>
          <a:p>
            <a:r>
              <a:rPr lang="ko-KR" altLang="en-US" sz="1500" dirty="0" smtClean="0"/>
              <a:t>전류계의 원리 </a:t>
            </a:r>
            <a:r>
              <a:rPr lang="en-US" altLang="ko-KR" sz="1500" dirty="0" smtClean="0"/>
              <a:t>:</a:t>
            </a:r>
            <a:r>
              <a:rPr lang="ko-KR" altLang="en-US" sz="1500" dirty="0" smtClean="0"/>
              <a:t> 가동코일에 전류가 흐르면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코일은 자석의 자기장 속에서 힘을 받아 바늘과 함께 오른쪽으로 회전한다</a:t>
            </a:r>
            <a:r>
              <a:rPr lang="en-US" altLang="ko-KR" sz="1500" dirty="0" smtClean="0"/>
              <a:t>. </a:t>
            </a:r>
            <a:r>
              <a:rPr lang="ko-KR" altLang="en-US" sz="1500" dirty="0" smtClean="0"/>
              <a:t>이때에 가동 코일 위에 붙어 있는 나선형 용수철의 탄력성 때문에 코일은 계속 회전하지 못하고 전류의 세기에 비례하는 각도 만큼만 회전하게 된다</a:t>
            </a:r>
            <a:r>
              <a:rPr lang="en-US" altLang="ko-KR" sz="1500" dirty="0" smtClean="0"/>
              <a:t>.</a:t>
            </a:r>
          </a:p>
          <a:p>
            <a:endParaRPr lang="en-US" altLang="ko-KR" sz="1500" dirty="0" smtClean="0"/>
          </a:p>
          <a:p>
            <a:pPr fontAlgn="base"/>
            <a:r>
              <a:rPr lang="ko-KR" altLang="en-US" sz="1600" dirty="0">
                <a:latin typeface="+mn-ea"/>
              </a:rPr>
              <a:t>①직류용 전류계 </a:t>
            </a:r>
            <a:r>
              <a:rPr lang="en-US" altLang="ko-KR" sz="1600" dirty="0">
                <a:latin typeface="+mn-ea"/>
              </a:rPr>
              <a:t>: </a:t>
            </a:r>
            <a:r>
              <a:rPr lang="ko-KR" altLang="en-US" sz="1600" dirty="0" err="1">
                <a:latin typeface="+mn-ea"/>
              </a:rPr>
              <a:t>눈금판에</a:t>
            </a:r>
            <a:r>
              <a:rPr lang="ko-KR" altLang="en-US" sz="1600" dirty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A </a:t>
            </a:r>
            <a:r>
              <a:rPr lang="ko-KR" altLang="en-US" sz="1600" dirty="0">
                <a:latin typeface="+mn-ea"/>
              </a:rPr>
              <a:t>또는 </a:t>
            </a:r>
            <a:r>
              <a:rPr lang="en-US" altLang="ko-KR" sz="1600" dirty="0">
                <a:latin typeface="+mn-ea"/>
              </a:rPr>
              <a:t>DCA</a:t>
            </a:r>
            <a:r>
              <a:rPr lang="ko-KR" altLang="en-US" sz="1600" dirty="0">
                <a:latin typeface="+mn-ea"/>
              </a:rPr>
              <a:t>로 표시되어 있고 단자에 </a:t>
            </a:r>
            <a:r>
              <a:rPr lang="en-US" altLang="ko-KR" sz="1600" dirty="0">
                <a:latin typeface="+mn-ea"/>
              </a:rPr>
              <a:t>(+)</a:t>
            </a:r>
            <a:r>
              <a:rPr lang="ko-KR" altLang="en-US" sz="1600" dirty="0">
                <a:latin typeface="+mn-ea"/>
              </a:rPr>
              <a:t>기호 또는 붉은색 표시가 있다</a:t>
            </a:r>
            <a:r>
              <a:rPr lang="en-US" altLang="ko-KR" sz="1600" dirty="0">
                <a:latin typeface="+mn-ea"/>
              </a:rPr>
              <a:t>.</a:t>
            </a:r>
            <a:endParaRPr lang="ko-KR" altLang="en-US" sz="1600" dirty="0">
              <a:latin typeface="+mn-ea"/>
            </a:endParaRPr>
          </a:p>
          <a:p>
            <a:pPr fontAlgn="base"/>
            <a:r>
              <a:rPr lang="ko-KR" altLang="en-US" sz="1600" dirty="0">
                <a:latin typeface="+mn-ea"/>
              </a:rPr>
              <a:t>②교류 전류계 </a:t>
            </a:r>
            <a:r>
              <a:rPr lang="en-US" altLang="ko-KR" sz="1600" dirty="0">
                <a:latin typeface="+mn-ea"/>
              </a:rPr>
              <a:t>: </a:t>
            </a:r>
            <a:r>
              <a:rPr lang="ko-KR" altLang="en-US" sz="1600" dirty="0" err="1">
                <a:latin typeface="+mn-ea"/>
              </a:rPr>
              <a:t>눈금판에</a:t>
            </a:r>
            <a:r>
              <a:rPr lang="ko-KR" altLang="en-US" sz="1600" dirty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A</a:t>
            </a:r>
            <a:r>
              <a:rPr lang="ko-KR" altLang="en-US" sz="1600" dirty="0">
                <a:latin typeface="+mn-ea"/>
              </a:rPr>
              <a:t>에 ∼표시 또는 </a:t>
            </a:r>
            <a:r>
              <a:rPr lang="en-US" altLang="ko-KR" sz="1600" dirty="0">
                <a:latin typeface="+mn-ea"/>
              </a:rPr>
              <a:t>ACA</a:t>
            </a:r>
            <a:r>
              <a:rPr lang="ko-KR" altLang="en-US" sz="1600" dirty="0">
                <a:latin typeface="+mn-ea"/>
              </a:rPr>
              <a:t>로 표시되어 있고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단자에는 </a:t>
            </a:r>
            <a:r>
              <a:rPr lang="en-US" altLang="ko-KR" sz="1600" dirty="0">
                <a:latin typeface="+mn-ea"/>
              </a:rPr>
              <a:t>(+)</a:t>
            </a:r>
            <a:r>
              <a:rPr lang="ko-KR" altLang="en-US" sz="1600" dirty="0">
                <a:latin typeface="+mn-ea"/>
              </a:rPr>
              <a:t>기호나 붉은색 표시가 없다</a:t>
            </a:r>
            <a:r>
              <a:rPr lang="en-US" altLang="ko-KR" sz="1600" dirty="0">
                <a:latin typeface="+mn-ea"/>
              </a:rPr>
              <a:t>.</a:t>
            </a:r>
            <a:endParaRPr lang="ko-KR" altLang="en-US" sz="1600" dirty="0">
              <a:latin typeface="+mn-ea"/>
            </a:endParaRPr>
          </a:p>
          <a:p>
            <a:endParaRPr lang="ko-KR" altLang="en-US" sz="1500" dirty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052736"/>
            <a:ext cx="40324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88853"/>
            <a:ext cx="232453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전압계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altLang="ko-KR" sz="1500" dirty="0" smtClean="0"/>
          </a:p>
          <a:p>
            <a:r>
              <a:rPr lang="ko-KR" altLang="en-US" sz="1500" dirty="0" smtClean="0"/>
              <a:t>전압계의 </a:t>
            </a:r>
            <a:r>
              <a:rPr lang="ko-KR" altLang="en-US" sz="1500" dirty="0"/>
              <a:t>구조 </a:t>
            </a:r>
            <a:r>
              <a:rPr lang="en-US" altLang="ko-KR" sz="1500" dirty="0"/>
              <a:t>: </a:t>
            </a:r>
            <a:r>
              <a:rPr lang="ko-KR" altLang="en-US" sz="1500" dirty="0"/>
              <a:t>전압계의 구조는 전류계의 구조와 같으나</a:t>
            </a:r>
            <a:r>
              <a:rPr lang="en-US" altLang="ko-KR" sz="1500" dirty="0"/>
              <a:t>, </a:t>
            </a:r>
            <a:r>
              <a:rPr lang="ko-KR" altLang="en-US" sz="1500" dirty="0"/>
              <a:t>가동 코일에 큰 저항이 직렬로 연결되었다는 것이다</a:t>
            </a:r>
            <a:r>
              <a:rPr lang="en-US" altLang="ko-KR" sz="1500" dirty="0"/>
              <a:t>. </a:t>
            </a:r>
            <a:r>
              <a:rPr lang="ko-KR" altLang="en-US" sz="1500" dirty="0"/>
              <a:t>이와 같이 큰 저항을 직렬로 연결한 것은 측정하고자 하는 회로에 흘러야 할 전류가 전압계로 많이 흐르는 것을 막기 위해서이다</a:t>
            </a:r>
            <a:r>
              <a:rPr lang="en-US" altLang="ko-KR" sz="1500" dirty="0"/>
              <a:t>.</a:t>
            </a:r>
            <a:endParaRPr lang="ko-KR" altLang="en-US" sz="1500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sz="1600" dirty="0" smtClean="0"/>
          </a:p>
          <a:p>
            <a:endParaRPr lang="en-US" altLang="ko-KR" sz="1600" dirty="0"/>
          </a:p>
          <a:p>
            <a:endParaRPr lang="en-US" altLang="ko-KR" sz="1600" dirty="0" smtClean="0"/>
          </a:p>
          <a:p>
            <a:r>
              <a:rPr lang="ko-KR" altLang="en-US" sz="1600" dirty="0" smtClean="0"/>
              <a:t>전압계의 </a:t>
            </a:r>
            <a:r>
              <a:rPr lang="ko-KR" altLang="en-US" sz="1600" dirty="0"/>
              <a:t>원리 </a:t>
            </a:r>
            <a:r>
              <a:rPr lang="en-US" altLang="ko-KR" sz="1600" dirty="0"/>
              <a:t>: </a:t>
            </a:r>
            <a:r>
              <a:rPr lang="ko-KR" altLang="en-US" sz="1600" dirty="0"/>
              <a:t>전압계의 가동 코일도 전류의 세기에 따라 회전 각도가 커진다</a:t>
            </a:r>
            <a:r>
              <a:rPr lang="en-US" altLang="ko-KR" sz="1600" dirty="0"/>
              <a:t>. </a:t>
            </a:r>
            <a:r>
              <a:rPr lang="ko-KR" altLang="en-US" sz="1600" dirty="0"/>
              <a:t>그런데 전압계에 흐르는 전류의 세기는 전압에 비례하므로</a:t>
            </a:r>
            <a:r>
              <a:rPr lang="en-US" altLang="ko-KR" sz="1600" dirty="0"/>
              <a:t>, </a:t>
            </a:r>
            <a:r>
              <a:rPr lang="ko-KR" altLang="en-US" sz="1600" dirty="0"/>
              <a:t>전류의 세기에 따라 바늘이 가리키는 눈금을 직접 전압의 단위인 </a:t>
            </a:r>
            <a:r>
              <a:rPr lang="en-US" altLang="ko-KR" sz="1600" dirty="0"/>
              <a:t>V(</a:t>
            </a:r>
            <a:r>
              <a:rPr lang="ko-KR" altLang="en-US" sz="1600" dirty="0"/>
              <a:t>볼트</a:t>
            </a:r>
            <a:r>
              <a:rPr lang="en-US" altLang="ko-KR" sz="1600" dirty="0"/>
              <a:t>)</a:t>
            </a:r>
            <a:r>
              <a:rPr lang="ko-KR" altLang="en-US" sz="1600" dirty="0"/>
              <a:t>로 나타내어 그 전압을 알 수 있다</a:t>
            </a:r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1484784"/>
            <a:ext cx="4752528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76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5576" y="4509120"/>
            <a:ext cx="6788224" cy="1663080"/>
          </a:xfrm>
        </p:spPr>
        <p:txBody>
          <a:bodyPr/>
          <a:lstStyle/>
          <a:p>
            <a:r>
              <a:rPr lang="ko-KR" altLang="en-US" dirty="0" smtClean="0"/>
              <a:t>전압계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altLang="ko-KR" sz="1500" dirty="0" smtClean="0"/>
          </a:p>
          <a:p>
            <a:endParaRPr lang="en-US" altLang="ko-KR" sz="1500" dirty="0" smtClean="0"/>
          </a:p>
          <a:p>
            <a:endParaRPr lang="en-US" altLang="ko-KR" sz="1500" dirty="0"/>
          </a:p>
          <a:p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교류전압계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     동작원리 </a:t>
            </a:r>
            <a:r>
              <a:rPr lang="en-US" altLang="ko-KR" dirty="0" smtClean="0"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dirty="0" err="1" smtClean="0">
                <a:latin typeface="굴림" pitchFamily="50" charset="-127"/>
                <a:ea typeface="굴림" pitchFamily="50" charset="-127"/>
              </a:rPr>
              <a:t>정류형</a:t>
            </a: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영구자석 가동 </a:t>
            </a:r>
            <a:r>
              <a:rPr lang="ko-KR" altLang="en-US" dirty="0" err="1" smtClean="0">
                <a:latin typeface="굴림" pitchFamily="50" charset="-127"/>
                <a:ea typeface="굴림" pitchFamily="50" charset="-127"/>
              </a:rPr>
              <a:t>코일형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     최대입력 </a:t>
            </a:r>
            <a:r>
              <a:rPr lang="en-US" altLang="ko-KR" dirty="0" smtClean="0">
                <a:latin typeface="굴림" pitchFamily="50" charset="-127"/>
                <a:ea typeface="굴림" pitchFamily="50" charset="-127"/>
              </a:rPr>
              <a:t>: 600V</a:t>
            </a:r>
          </a:p>
          <a:p>
            <a:pPr marL="0" indent="0">
              <a:buNone/>
            </a:pP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     최소입력 </a:t>
            </a:r>
            <a:r>
              <a:rPr lang="en-US" altLang="ko-KR" dirty="0" smtClean="0">
                <a:latin typeface="굴림" pitchFamily="50" charset="-127"/>
                <a:ea typeface="굴림" pitchFamily="50" charset="-127"/>
              </a:rPr>
              <a:t>: 10V</a:t>
            </a:r>
          </a:p>
          <a:p>
            <a:pPr marL="0" indent="0">
              <a:buNone/>
            </a:pP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직류전압계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     동작원리 </a:t>
            </a:r>
            <a:r>
              <a:rPr lang="en-US" altLang="ko-KR" dirty="0" smtClean="0"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영구자석 가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동</a:t>
            </a: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dirty="0" err="1" smtClean="0">
                <a:latin typeface="굴림" pitchFamily="50" charset="-127"/>
                <a:ea typeface="굴림" pitchFamily="50" charset="-127"/>
              </a:rPr>
              <a:t>코일형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0" indent="0">
              <a:buNone/>
            </a:pP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     최대입력 </a:t>
            </a:r>
            <a:r>
              <a:rPr lang="en-US" altLang="ko-KR" dirty="0" smtClean="0">
                <a:latin typeface="굴림" pitchFamily="50" charset="-127"/>
                <a:ea typeface="굴림" pitchFamily="50" charset="-127"/>
              </a:rPr>
              <a:t>: 600V</a:t>
            </a:r>
          </a:p>
          <a:p>
            <a:pPr marL="0" indent="0">
              <a:buNone/>
            </a:pP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      최소입력 </a:t>
            </a:r>
            <a:r>
              <a:rPr lang="en-US" altLang="ko-KR" dirty="0" smtClean="0">
                <a:latin typeface="굴림" pitchFamily="50" charset="-127"/>
                <a:ea typeface="굴림" pitchFamily="50" charset="-127"/>
              </a:rPr>
              <a:t>:10V</a:t>
            </a:r>
            <a:endParaRPr lang="en-US" altLang="ko-KR" dirty="0">
              <a:latin typeface="굴림" pitchFamily="50" charset="-127"/>
              <a:ea typeface="굴림" pitchFamily="50" charset="-127"/>
            </a:endParaRPr>
          </a:p>
          <a:p>
            <a:endParaRPr lang="en-US" altLang="ko-KR" sz="1900" dirty="0" smtClean="0">
              <a:latin typeface="굴림" pitchFamily="50" charset="-127"/>
              <a:ea typeface="굴림" pitchFamily="50" charset="-127"/>
            </a:endParaRPr>
          </a:p>
          <a:p>
            <a:endParaRPr lang="en-US" altLang="ko-KR" sz="1600" dirty="0" smtClean="0">
              <a:hlinkClick r:id="rId2" action="ppaction://hlinkfile"/>
            </a:endParaRPr>
          </a:p>
          <a:p>
            <a:endParaRPr lang="en-US" altLang="ko-KR" sz="1600" dirty="0">
              <a:hlinkClick r:id="rId2" action="ppaction://hlinkfile"/>
            </a:endParaRPr>
          </a:p>
          <a:p>
            <a:endParaRPr lang="en-US" altLang="ko-KR" sz="1600" dirty="0" smtClean="0">
              <a:hlinkClick r:id="rId2" action="ppaction://hlinkfile"/>
            </a:endParaRPr>
          </a:p>
          <a:p>
            <a:endParaRPr lang="en-US" altLang="ko-KR" sz="1600" dirty="0">
              <a:hlinkClick r:id="rId2" action="ppaction://hlinkfile"/>
            </a:endParaRPr>
          </a:p>
          <a:p>
            <a:pPr marL="0" indent="0">
              <a:buNone/>
            </a:pPr>
            <a:endParaRPr lang="en-US" altLang="ko-KR" sz="1600" dirty="0" smtClean="0">
              <a:hlinkClick r:id="rId2" action="ppaction://hlinkfile"/>
            </a:endParaRPr>
          </a:p>
          <a:p>
            <a:r>
              <a:rPr lang="ko-KR" altLang="en-US" sz="2700" dirty="0" err="1" smtClean="0">
                <a:latin typeface="굴림" pitchFamily="50" charset="-127"/>
                <a:ea typeface="굴림" pitchFamily="50" charset="-127"/>
              </a:rPr>
              <a:t>가동코일형</a:t>
            </a:r>
            <a:r>
              <a:rPr lang="ko-KR" altLang="en-US" sz="2700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700" dirty="0" smtClean="0"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sz="2700" dirty="0" smtClean="0">
                <a:latin typeface="굴림" pitchFamily="50" charset="-127"/>
                <a:ea typeface="굴림" pitchFamily="50" charset="-127"/>
              </a:rPr>
              <a:t>계기의 동작원리에 따른 종별을 나타내며</a:t>
            </a:r>
            <a:r>
              <a:rPr lang="en-US" altLang="ko-KR" sz="27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2700" dirty="0" smtClean="0">
                <a:latin typeface="굴림" pitchFamily="50" charset="-127"/>
                <a:ea typeface="굴림" pitchFamily="50" charset="-127"/>
              </a:rPr>
              <a:t>영구자석을 갖는 </a:t>
            </a:r>
            <a:r>
              <a:rPr lang="ko-KR" altLang="en-US" sz="2700" dirty="0" err="1" smtClean="0">
                <a:latin typeface="굴림" pitchFamily="50" charset="-127"/>
                <a:ea typeface="굴림" pitchFamily="50" charset="-127"/>
              </a:rPr>
              <a:t>가동코일형을</a:t>
            </a:r>
            <a:r>
              <a:rPr lang="ko-KR" altLang="en-US" sz="2700" dirty="0" smtClean="0">
                <a:latin typeface="굴림" pitchFamily="50" charset="-127"/>
                <a:ea typeface="굴림" pitchFamily="50" charset="-127"/>
              </a:rPr>
              <a:t> 뜻한다</a:t>
            </a:r>
            <a:r>
              <a:rPr lang="en-US" altLang="ko-KR" sz="2700" dirty="0" smtClean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2700" dirty="0" smtClean="0">
                <a:latin typeface="굴림" pitchFamily="50" charset="-127"/>
                <a:ea typeface="굴림" pitchFamily="50" charset="-127"/>
              </a:rPr>
              <a:t>가동 코일에 흐르는 전류와 고정된 영구자석의 자계 사이에서 움직이는 힘으로 동작하는 원리 직류에 사용된다</a:t>
            </a:r>
            <a:r>
              <a:rPr lang="en-US" altLang="ko-KR" sz="2700" dirty="0" smtClean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2700" dirty="0" smtClean="0">
                <a:latin typeface="굴림" pitchFamily="50" charset="-127"/>
                <a:ea typeface="굴림" pitchFamily="50" charset="-127"/>
              </a:rPr>
              <a:t>눈금 특성은 평등 눈금이다</a:t>
            </a:r>
            <a:r>
              <a:rPr lang="en-US" altLang="ko-KR" sz="2700" dirty="0" smtClean="0">
                <a:latin typeface="굴림" pitchFamily="50" charset="-127"/>
                <a:ea typeface="굴림" pitchFamily="50" charset="-127"/>
              </a:rPr>
              <a:t>.</a:t>
            </a:r>
          </a:p>
          <a:p>
            <a:endParaRPr lang="ko-KR" altLang="en-US" sz="2700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26" name="Picture 2" descr="C:\Users\TG\Desktop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08720"/>
            <a:ext cx="3456384" cy="248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0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전압</a:t>
            </a:r>
            <a:r>
              <a:rPr lang="ko-KR" altLang="en-US" dirty="0"/>
              <a:t>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500" dirty="0" smtClean="0"/>
              <a:t>교류전압계</a:t>
            </a:r>
            <a:endParaRPr lang="en-US" altLang="ko-KR" sz="1500" dirty="0" smtClean="0"/>
          </a:p>
          <a:p>
            <a:pPr marL="0" indent="0">
              <a:buNone/>
            </a:pPr>
            <a:r>
              <a:rPr lang="ko-KR" altLang="en-US" sz="1500" dirty="0" smtClean="0"/>
              <a:t>      </a:t>
            </a:r>
            <a:r>
              <a:rPr lang="ko-KR" altLang="en-US" sz="1500" dirty="0" smtClean="0"/>
              <a:t>동작전원</a:t>
            </a:r>
            <a:r>
              <a:rPr lang="en-US" altLang="ko-KR" sz="1500" dirty="0"/>
              <a:t>:</a:t>
            </a:r>
            <a:r>
              <a:rPr lang="ko-KR" altLang="en-US" sz="1500" dirty="0" smtClean="0"/>
              <a:t> </a:t>
            </a:r>
            <a:r>
              <a:rPr lang="en-US" altLang="ko-KR" sz="1500" dirty="0" smtClean="0"/>
              <a:t>AC90~260V (50/60Hz) / DC110V</a:t>
            </a:r>
          </a:p>
          <a:p>
            <a:pPr marL="0" indent="0">
              <a:buNone/>
            </a:pPr>
            <a:r>
              <a:rPr lang="en-US" altLang="ko-KR" sz="1500" dirty="0"/>
              <a:t> </a:t>
            </a:r>
            <a:r>
              <a:rPr lang="en-US" altLang="ko-KR" sz="1500" dirty="0" smtClean="0"/>
              <a:t>     </a:t>
            </a:r>
            <a:r>
              <a:rPr lang="ko-KR" altLang="en-US" sz="1500" dirty="0" smtClean="0"/>
              <a:t>입력</a:t>
            </a:r>
            <a:r>
              <a:rPr lang="en-US" altLang="ko-KR" sz="1500" dirty="0" smtClean="0"/>
              <a:t>:</a:t>
            </a:r>
            <a:r>
              <a:rPr lang="ko-KR" altLang="en-US" sz="1500" dirty="0" smtClean="0"/>
              <a:t> </a:t>
            </a:r>
            <a:r>
              <a:rPr lang="en-US" altLang="ko-KR" sz="1500" dirty="0" smtClean="0"/>
              <a:t>AC500V / AC110V or </a:t>
            </a:r>
            <a:r>
              <a:rPr lang="en-US" altLang="ko-KR" sz="1500" dirty="0" smtClean="0"/>
              <a:t>190V</a:t>
            </a:r>
          </a:p>
          <a:p>
            <a:pPr marL="0" indent="0">
              <a:buNone/>
            </a:pPr>
            <a:endParaRPr lang="en-US" altLang="ko-KR" sz="1500" dirty="0" smtClean="0"/>
          </a:p>
          <a:p>
            <a:r>
              <a:rPr lang="ko-KR" altLang="en-US" sz="1500" dirty="0" smtClean="0"/>
              <a:t>직류전압계</a:t>
            </a:r>
            <a:endParaRPr lang="en-US" altLang="ko-KR" sz="1500" dirty="0" smtClean="0"/>
          </a:p>
          <a:p>
            <a:r>
              <a:rPr lang="ko-KR" altLang="en-US" sz="1500" dirty="0" smtClean="0"/>
              <a:t>동작전원</a:t>
            </a:r>
            <a:r>
              <a:rPr lang="en-US" altLang="ko-KR" sz="1500" dirty="0" smtClean="0"/>
              <a:t>:</a:t>
            </a:r>
            <a:r>
              <a:rPr lang="ko-KR" altLang="en-US" sz="1500" dirty="0" smtClean="0"/>
              <a:t> </a:t>
            </a:r>
            <a:r>
              <a:rPr lang="en-US" altLang="ko-KR" sz="1500" dirty="0" smtClean="0"/>
              <a:t>AC90~260V (50/60Hz) / DC110V</a:t>
            </a:r>
          </a:p>
          <a:p>
            <a:r>
              <a:rPr lang="ko-KR" altLang="en-US" sz="1500" dirty="0" smtClean="0"/>
              <a:t>입력</a:t>
            </a:r>
            <a:r>
              <a:rPr lang="en-US" altLang="ko-KR" sz="1500" dirty="0" smtClean="0"/>
              <a:t>:</a:t>
            </a:r>
            <a:r>
              <a:rPr lang="ko-KR" altLang="en-US" sz="1500" dirty="0" smtClean="0"/>
              <a:t> </a:t>
            </a:r>
            <a:r>
              <a:rPr lang="en-US" altLang="ko-KR" sz="1500" dirty="0"/>
              <a:t>0~5V, </a:t>
            </a:r>
            <a:r>
              <a:rPr lang="en-US" altLang="ko-KR" sz="1500" dirty="0" smtClean="0"/>
              <a:t>0~50V,</a:t>
            </a:r>
            <a:r>
              <a:rPr lang="en-US" altLang="ko-KR" sz="1500" dirty="0"/>
              <a:t> </a:t>
            </a:r>
            <a:r>
              <a:rPr lang="en-US" altLang="ko-KR" sz="1500" dirty="0" smtClean="0"/>
              <a:t>0~500V</a:t>
            </a:r>
          </a:p>
          <a:p>
            <a:endParaRPr lang="en-US" altLang="ko-KR" sz="1500" dirty="0" smtClean="0"/>
          </a:p>
          <a:p>
            <a:r>
              <a:rPr lang="en-US" altLang="ko-KR" sz="1500" dirty="0" smtClean="0"/>
              <a:t>3</a:t>
            </a:r>
            <a:r>
              <a:rPr lang="ko-KR" altLang="en-US" sz="1500" dirty="0" smtClean="0"/>
              <a:t>상 교류전압계</a:t>
            </a:r>
            <a:endParaRPr lang="en-US" altLang="ko-KR" sz="1500" dirty="0" smtClean="0"/>
          </a:p>
          <a:p>
            <a:r>
              <a:rPr lang="ko-KR" altLang="en-US" sz="1500" dirty="0" smtClean="0"/>
              <a:t>동작전원</a:t>
            </a:r>
            <a:r>
              <a:rPr lang="en-US" altLang="ko-KR" sz="1500" dirty="0" smtClean="0"/>
              <a:t>:</a:t>
            </a:r>
            <a:r>
              <a:rPr lang="ko-KR" altLang="en-US" sz="1500" dirty="0" smtClean="0"/>
              <a:t> </a:t>
            </a:r>
            <a:r>
              <a:rPr lang="en-US" altLang="ko-KR" sz="1500" dirty="0"/>
              <a:t>AC90~260V (50/60Hz) / DC110V</a:t>
            </a:r>
            <a:endParaRPr lang="en-US" altLang="ko-KR" sz="1500" dirty="0" smtClean="0"/>
          </a:p>
          <a:p>
            <a:r>
              <a:rPr lang="ko-KR" altLang="en-US" sz="1500" dirty="0" smtClean="0"/>
              <a:t>입력</a:t>
            </a:r>
            <a:r>
              <a:rPr lang="en-US" altLang="ko-KR" sz="1500" dirty="0" smtClean="0"/>
              <a:t>:</a:t>
            </a:r>
            <a:r>
              <a:rPr lang="ko-KR" altLang="en-US" sz="1500" dirty="0" smtClean="0"/>
              <a:t>  직접연결</a:t>
            </a:r>
            <a:r>
              <a:rPr lang="en-US" altLang="ko-KR" sz="1500" dirty="0" smtClean="0"/>
              <a:t>:0~500V </a:t>
            </a:r>
            <a:r>
              <a:rPr lang="ko-KR" altLang="en-US" sz="1500" dirty="0" smtClean="0"/>
              <a:t>계기용 변압기 사용</a:t>
            </a:r>
            <a:r>
              <a:rPr lang="en-US" altLang="ko-KR" sz="1500" dirty="0" smtClean="0"/>
              <a:t>:</a:t>
            </a:r>
            <a:endParaRPr lang="en-US" altLang="ko-KR" sz="1500" dirty="0"/>
          </a:p>
          <a:p>
            <a:r>
              <a:rPr lang="en-US" altLang="ko-KR" sz="1500" dirty="0" smtClean="0"/>
              <a:t> 0~220V</a:t>
            </a:r>
            <a:endParaRPr lang="ko-KR" altLang="en-US" sz="15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29527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5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803599"/>
            <a:ext cx="1937792" cy="21213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800" dirty="0" smtClean="0"/>
              <a:t>KDX-A/B</a:t>
            </a:r>
          </a:p>
          <a:p>
            <a:r>
              <a:rPr lang="ko-KR" altLang="en-US" sz="1800" dirty="0" smtClean="0"/>
              <a:t>동작전원 </a:t>
            </a:r>
            <a:r>
              <a:rPr lang="en-US" altLang="ko-KR" sz="1800" dirty="0" smtClean="0"/>
              <a:t>: AC90~260V (50/60Hz) /DC110V</a:t>
            </a:r>
          </a:p>
          <a:p>
            <a:r>
              <a:rPr lang="ko-KR" altLang="en-US" sz="1800" dirty="0" smtClean="0"/>
              <a:t>입력 </a:t>
            </a:r>
            <a:r>
              <a:rPr lang="en-US" altLang="ko-KR" sz="1800" dirty="0" smtClean="0"/>
              <a:t>: 40V~500V</a:t>
            </a:r>
            <a:endParaRPr lang="ko-KR" altLang="en-US" sz="1800" dirty="0"/>
          </a:p>
        </p:txBody>
      </p:sp>
      <p:pic>
        <p:nvPicPr>
          <p:cNvPr id="1026" name="Picture 2" descr="C:\Users\TG\Desktop\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040" y="764704"/>
            <a:ext cx="2838846" cy="189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9672" y="61142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배전반용</a:t>
            </a:r>
            <a:r>
              <a:rPr lang="ko-KR" altLang="en-US" dirty="0"/>
              <a:t> 디지털 계기</a:t>
            </a:r>
            <a:endParaRPr lang="en-US" altLang="ko-KR" dirty="0"/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3059832" y="1772816"/>
            <a:ext cx="1937792" cy="258316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ko-KR" altLang="en-US" sz="1800" dirty="0"/>
          </a:p>
        </p:txBody>
      </p:sp>
      <p:sp>
        <p:nvSpPr>
          <p:cNvPr id="10" name="내용 개체 틀 2"/>
          <p:cNvSpPr txBox="1">
            <a:spLocks/>
          </p:cNvSpPr>
          <p:nvPr/>
        </p:nvSpPr>
        <p:spPr>
          <a:xfrm>
            <a:off x="2386151" y="1052736"/>
            <a:ext cx="2009800" cy="20882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7432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800" dirty="0" smtClean="0"/>
              <a:t>KDX-A/C</a:t>
            </a:r>
          </a:p>
          <a:p>
            <a:r>
              <a:rPr lang="ko-KR" altLang="en-US" sz="1800" dirty="0" smtClean="0"/>
              <a:t>동작전원 </a:t>
            </a:r>
            <a:r>
              <a:rPr lang="en-US" altLang="ko-KR" sz="1800" dirty="0" smtClean="0"/>
              <a:t>: </a:t>
            </a:r>
            <a:r>
              <a:rPr lang="en-US" altLang="ko-KR" sz="1600" dirty="0" smtClean="0"/>
              <a:t>AC220V(60Hz)</a:t>
            </a:r>
            <a:r>
              <a:rPr lang="ko-KR" altLang="en-US" sz="1600" dirty="0" smtClean="0"/>
              <a:t>전용</a:t>
            </a:r>
            <a:endParaRPr lang="en-US" altLang="ko-KR" sz="1600" dirty="0" smtClean="0"/>
          </a:p>
          <a:p>
            <a:r>
              <a:rPr lang="ko-KR" altLang="en-US" sz="1800" dirty="0" smtClean="0"/>
              <a:t>입력 </a:t>
            </a:r>
            <a:r>
              <a:rPr lang="en-US" altLang="ko-KR" sz="1800" dirty="0" smtClean="0"/>
              <a:t>: 50V~500V</a:t>
            </a:r>
            <a:endParaRPr lang="ko-KR" alt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91107" y="3478058"/>
            <a:ext cx="3057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배전반용</a:t>
            </a:r>
            <a:r>
              <a:rPr lang="ko-KR" altLang="en-US" dirty="0" smtClean="0"/>
              <a:t> 디지털 소형계기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87824" y="3462388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itchFamily="34" charset="0"/>
              <a:buChar char="•"/>
            </a:pPr>
            <a:r>
              <a:rPr lang="ko-KR" altLang="en-US" dirty="0" smtClean="0"/>
              <a:t>동작전원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AC90~260V (50/60Hz)/DC110V</a:t>
            </a:r>
          </a:p>
          <a:p>
            <a:pPr marL="285750" indent="-285750">
              <a:buClr>
                <a:schemeClr val="accent1"/>
              </a:buClr>
              <a:buFont typeface="Arial" pitchFamily="34" charset="0"/>
              <a:buChar char="•"/>
            </a:pPr>
            <a:r>
              <a:rPr lang="ko-KR" altLang="en-US" dirty="0" smtClean="0"/>
              <a:t>입력 </a:t>
            </a:r>
            <a:r>
              <a:rPr lang="en-US" altLang="ko-KR" dirty="0" smtClean="0"/>
              <a:t>: 40V~500V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23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TG\Desktop\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476672"/>
            <a:ext cx="3858164" cy="242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611560" y="1052736"/>
            <a:ext cx="4608512" cy="504056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u"/>
            </a:pPr>
            <a:r>
              <a:rPr lang="ko-KR" altLang="en-US" sz="1800" dirty="0" smtClean="0"/>
              <a:t>교류전류계 </a:t>
            </a:r>
            <a:endParaRPr lang="en-US" altLang="ko-KR" sz="1800" dirty="0" smtClean="0"/>
          </a:p>
          <a:p>
            <a:r>
              <a:rPr lang="ko-KR" altLang="en-US" sz="1800" dirty="0" smtClean="0"/>
              <a:t>동작원리 </a:t>
            </a:r>
            <a:r>
              <a:rPr lang="en-US" altLang="ko-KR" sz="1800" dirty="0" smtClean="0"/>
              <a:t>: </a:t>
            </a:r>
            <a:r>
              <a:rPr lang="ko-KR" altLang="en-US" sz="1800" dirty="0" err="1" smtClean="0"/>
              <a:t>정류형</a:t>
            </a:r>
            <a:r>
              <a:rPr lang="ko-KR" altLang="en-US" sz="1800" dirty="0" smtClean="0"/>
              <a:t> 영구자석 가동 </a:t>
            </a:r>
            <a:r>
              <a:rPr lang="ko-KR" altLang="en-US" sz="1800" dirty="0" err="1" smtClean="0"/>
              <a:t>코일형</a:t>
            </a:r>
            <a:endParaRPr lang="en-US" altLang="ko-KR" sz="1800" dirty="0" smtClean="0"/>
          </a:p>
          <a:p>
            <a:r>
              <a:rPr lang="ko-KR" altLang="en-US" sz="1800" dirty="0" smtClean="0"/>
              <a:t>계급 </a:t>
            </a:r>
            <a:r>
              <a:rPr lang="en-US" altLang="ko-KR" sz="1800" dirty="0" smtClean="0"/>
              <a:t>: 1.5, 2.5</a:t>
            </a:r>
            <a:r>
              <a:rPr lang="ko-KR" altLang="en-US" sz="1800" dirty="0" smtClean="0"/>
              <a:t>급</a:t>
            </a:r>
            <a:endParaRPr lang="en-US" altLang="ko-KR" sz="1800" dirty="0" smtClean="0"/>
          </a:p>
          <a:p>
            <a:r>
              <a:rPr lang="ko-KR" altLang="en-US" sz="1800" dirty="0" smtClean="0"/>
              <a:t>최대입력 </a:t>
            </a:r>
            <a:r>
              <a:rPr lang="en-US" altLang="ko-KR" sz="1800" dirty="0" smtClean="0"/>
              <a:t>: 5~30A</a:t>
            </a:r>
          </a:p>
          <a:p>
            <a:r>
              <a:rPr lang="ko-KR" altLang="en-US" sz="1800" dirty="0" smtClean="0"/>
              <a:t>최소입력 </a:t>
            </a:r>
            <a:r>
              <a:rPr lang="en-US" altLang="ko-KR" sz="1800" dirty="0" smtClean="0"/>
              <a:t>: 0.1~1A</a:t>
            </a:r>
          </a:p>
          <a:p>
            <a:r>
              <a:rPr lang="en-US" altLang="ko-KR" sz="1800" dirty="0" smtClean="0"/>
              <a:t>5A</a:t>
            </a:r>
            <a:r>
              <a:rPr lang="ko-KR" altLang="en-US" sz="1800" dirty="0" smtClean="0"/>
              <a:t> 외부변환기와 </a:t>
            </a:r>
            <a:r>
              <a:rPr lang="ko-KR" altLang="en-US" sz="1800" dirty="0" err="1" smtClean="0"/>
              <a:t>변류기</a:t>
            </a:r>
            <a:r>
              <a:rPr lang="ko-KR" altLang="en-US" sz="1800" dirty="0" smtClean="0"/>
              <a:t> 사용제품</a:t>
            </a:r>
            <a:endParaRPr lang="en-US" altLang="ko-KR" sz="1800" dirty="0" smtClean="0"/>
          </a:p>
          <a:p>
            <a:endParaRPr lang="en-US" altLang="ko-KR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000" b="1" dirty="0" smtClean="0"/>
              <a:t>직류전류계</a:t>
            </a:r>
            <a:endParaRPr lang="en-US" altLang="ko-KR" sz="2000" b="1" dirty="0" smtClean="0"/>
          </a:p>
          <a:p>
            <a:r>
              <a:rPr lang="ko-KR" altLang="en-US" sz="1800" dirty="0" smtClean="0"/>
              <a:t>동작원리</a:t>
            </a:r>
            <a:r>
              <a:rPr lang="en-US" altLang="ko-KR" sz="1800" dirty="0" smtClean="0"/>
              <a:t>: </a:t>
            </a:r>
            <a:r>
              <a:rPr lang="ko-KR" altLang="en-US" sz="1800" dirty="0" err="1" smtClean="0"/>
              <a:t>분류형</a:t>
            </a:r>
            <a:r>
              <a:rPr lang="en-US" altLang="ko-KR" sz="1800" dirty="0" smtClean="0"/>
              <a:t>,</a:t>
            </a:r>
            <a:r>
              <a:rPr lang="ko-KR" altLang="en-US" sz="1800" dirty="0" smtClean="0"/>
              <a:t>영구자석 가동 </a:t>
            </a:r>
            <a:r>
              <a:rPr lang="ko-KR" altLang="en-US" sz="1800" dirty="0" err="1" smtClean="0"/>
              <a:t>코일형</a:t>
            </a:r>
            <a:endParaRPr lang="en-US" altLang="ko-KR" sz="1800" dirty="0" smtClean="0"/>
          </a:p>
          <a:p>
            <a:r>
              <a:rPr lang="ko-KR" altLang="en-US" sz="1800" dirty="0" smtClean="0"/>
              <a:t>계급 </a:t>
            </a:r>
            <a:r>
              <a:rPr lang="en-US" altLang="ko-KR" sz="1800" dirty="0" smtClean="0"/>
              <a:t>1.5,2.5</a:t>
            </a:r>
            <a:r>
              <a:rPr lang="ko-KR" altLang="en-US" sz="1800" dirty="0" smtClean="0"/>
              <a:t>급</a:t>
            </a:r>
            <a:endParaRPr lang="en-US" altLang="ko-KR" sz="1800" dirty="0" smtClean="0"/>
          </a:p>
          <a:p>
            <a:r>
              <a:rPr lang="ko-KR" altLang="en-US" sz="1800" dirty="0" smtClean="0"/>
              <a:t>최대입력</a:t>
            </a:r>
            <a:r>
              <a:rPr lang="en-US" altLang="ko-KR" sz="1800" dirty="0" smtClean="0"/>
              <a:t>: 5~30A,200mV</a:t>
            </a:r>
          </a:p>
          <a:p>
            <a:r>
              <a:rPr lang="ko-KR" altLang="en-US" sz="1800" dirty="0" smtClean="0"/>
              <a:t>최소입력 </a:t>
            </a:r>
            <a:r>
              <a:rPr lang="en-US" altLang="ko-KR" sz="1800" dirty="0" smtClean="0"/>
              <a:t>: 150~200uA, 50mV</a:t>
            </a:r>
          </a:p>
          <a:p>
            <a:r>
              <a:rPr lang="en-US" altLang="ko-KR" sz="1800" dirty="0" smtClean="0"/>
              <a:t>50mV </a:t>
            </a:r>
            <a:r>
              <a:rPr lang="ko-KR" altLang="en-US" sz="1800" dirty="0" err="1" smtClean="0"/>
              <a:t>표준품</a:t>
            </a:r>
            <a:r>
              <a:rPr lang="ko-KR" altLang="en-US" sz="1800" dirty="0" smtClean="0"/>
              <a:t> 제작 및 분류기 사용제품</a:t>
            </a:r>
            <a:endParaRPr lang="en-US" altLang="ko-KR" sz="1800" dirty="0" smtClean="0"/>
          </a:p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96318" y="476672"/>
            <a:ext cx="2610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지시전기계기</a:t>
            </a:r>
            <a:endParaRPr lang="en-US" altLang="ko-K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05778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TG\Desktop\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980728"/>
            <a:ext cx="3290799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827584" y="1124744"/>
            <a:ext cx="3600400" cy="45259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u"/>
            </a:pPr>
            <a:r>
              <a:rPr lang="ko-KR" altLang="en-US" sz="2600" dirty="0" smtClean="0"/>
              <a:t>교류전류계</a:t>
            </a:r>
            <a:endParaRPr lang="en-US" altLang="ko-KR" sz="2600" dirty="0" smtClean="0"/>
          </a:p>
          <a:p>
            <a:r>
              <a:rPr lang="ko-KR" altLang="en-US" sz="2600" dirty="0" smtClean="0"/>
              <a:t>동작전원 </a:t>
            </a:r>
            <a:r>
              <a:rPr lang="en-US" altLang="ko-KR" sz="2600" dirty="0" smtClean="0"/>
              <a:t>AC90~260V(50/60Hz)/ DC110V</a:t>
            </a:r>
          </a:p>
          <a:p>
            <a:pPr>
              <a:buFont typeface="Wingdings" pitchFamily="2" charset="2"/>
              <a:buChar char="u"/>
            </a:pPr>
            <a:r>
              <a:rPr lang="ko-KR" altLang="en-US" sz="2600" dirty="0" smtClean="0"/>
              <a:t>직류전류계</a:t>
            </a:r>
            <a:endParaRPr lang="en-US" altLang="ko-KR" sz="2600" dirty="0" smtClean="0"/>
          </a:p>
          <a:p>
            <a:r>
              <a:rPr lang="en-US" altLang="ko-KR" sz="2600" dirty="0" smtClean="0"/>
              <a:t> </a:t>
            </a:r>
            <a:r>
              <a:rPr lang="ko-KR" altLang="en-US" sz="2600" dirty="0" smtClean="0"/>
              <a:t>동작전원</a:t>
            </a:r>
            <a:r>
              <a:rPr lang="en-US" altLang="ko-KR" sz="2600" dirty="0" smtClean="0"/>
              <a:t>AC90~260V(50/60Hz)/ DC110V</a:t>
            </a:r>
          </a:p>
          <a:p>
            <a:pPr marL="0" indent="0">
              <a:buFont typeface="Arial" pitchFamily="34" charset="0"/>
              <a:buNone/>
            </a:pPr>
            <a:r>
              <a:rPr lang="ko-KR" altLang="en-US" sz="2600" dirty="0" smtClean="0"/>
              <a:t>입력</a:t>
            </a:r>
            <a:r>
              <a:rPr lang="en-US" altLang="ko-KR" sz="2600" dirty="0" smtClean="0"/>
              <a:t>50, 60,200mV</a:t>
            </a:r>
          </a:p>
          <a:p>
            <a:pPr marL="0" indent="0">
              <a:buFont typeface="Arial" pitchFamily="34" charset="0"/>
              <a:buNone/>
            </a:pPr>
            <a:endParaRPr lang="en-US" altLang="ko-KR" dirty="0" smtClean="0"/>
          </a:p>
          <a:p>
            <a:pPr marL="0" indent="0">
              <a:buFont typeface="Arial" pitchFamily="34" charset="0"/>
              <a:buNone/>
            </a:pP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491880" y="332656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디지털</a:t>
            </a:r>
            <a:r>
              <a:rPr lang="ko-KR" altLang="en-US" sz="3200" b="1" dirty="0" smtClean="0"/>
              <a:t> </a:t>
            </a:r>
            <a:r>
              <a:rPr lang="ko-KR" altLang="en-US" sz="2800" b="1" dirty="0" smtClean="0"/>
              <a:t>계기</a:t>
            </a:r>
            <a:endParaRPr lang="ko-KR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317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TG\Desktop\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4836" y="1823534"/>
            <a:ext cx="3896269" cy="218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323528" y="1772816"/>
            <a:ext cx="1937792" cy="21213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800" dirty="0" smtClean="0"/>
              <a:t>KDX-A/B</a:t>
            </a:r>
          </a:p>
          <a:p>
            <a:r>
              <a:rPr lang="ko-KR" altLang="en-US" sz="1800" dirty="0" smtClean="0"/>
              <a:t>동작전원 </a:t>
            </a:r>
            <a:r>
              <a:rPr lang="en-US" altLang="ko-KR" sz="1800" dirty="0" smtClean="0"/>
              <a:t>: AC90~260V (50/60Hz) /DC110V</a:t>
            </a:r>
          </a:p>
          <a:p>
            <a:r>
              <a:rPr lang="ko-KR" altLang="en-US" sz="1800" dirty="0" smtClean="0"/>
              <a:t>입력 </a:t>
            </a:r>
            <a:r>
              <a:rPr lang="en-US" altLang="ko-KR" sz="1800" dirty="0" smtClean="0"/>
              <a:t>: 0.1~6A</a:t>
            </a:r>
            <a:endParaRPr lang="ko-KR" altLang="en-US" sz="1800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2702581" y="1916832"/>
            <a:ext cx="2009800" cy="20882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7432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800" dirty="0" smtClean="0"/>
              <a:t>KDX-A/C</a:t>
            </a:r>
          </a:p>
          <a:p>
            <a:r>
              <a:rPr lang="ko-KR" altLang="en-US" sz="1800" dirty="0" smtClean="0"/>
              <a:t>동작전원 </a:t>
            </a:r>
            <a:r>
              <a:rPr lang="en-US" altLang="ko-KR" sz="1800" dirty="0" smtClean="0"/>
              <a:t>: </a:t>
            </a:r>
            <a:r>
              <a:rPr lang="en-US" altLang="ko-KR" sz="1600" dirty="0" smtClean="0"/>
              <a:t>AC220V(60Hz)</a:t>
            </a:r>
            <a:r>
              <a:rPr lang="ko-KR" altLang="en-US" sz="1600" dirty="0" smtClean="0"/>
              <a:t>전용</a:t>
            </a:r>
            <a:endParaRPr lang="en-US" altLang="ko-KR" sz="1600" dirty="0" smtClean="0"/>
          </a:p>
          <a:p>
            <a:r>
              <a:rPr lang="ko-KR" altLang="en-US" sz="1800" dirty="0" smtClean="0"/>
              <a:t>입력 </a:t>
            </a:r>
            <a:r>
              <a:rPr lang="en-US" altLang="ko-KR" sz="1800" dirty="0" smtClean="0"/>
              <a:t>: 0.5~6A</a:t>
            </a:r>
            <a:endParaRPr lang="ko-KR" alt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484121"/>
            <a:ext cx="3524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디지털 집합계기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6539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이상 봐주셔서 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361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123</TotalTime>
  <Words>451</Words>
  <Application>Microsoft Office PowerPoint</Application>
  <PresentationFormat>화면 슬라이드 쇼(4:3)</PresentationFormat>
  <Paragraphs>101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NewsPrint</vt:lpstr>
      <vt:lpstr>전압계&amp;전류계</vt:lpstr>
      <vt:lpstr>전류계</vt:lpstr>
      <vt:lpstr>전압계</vt:lpstr>
      <vt:lpstr>전압계</vt:lpstr>
      <vt:lpstr>전압계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전압계&amp;전류계&amp;전류센서</dc:title>
  <dc:creator>TG</dc:creator>
  <cp:lastModifiedBy>TG</cp:lastModifiedBy>
  <cp:revision>14</cp:revision>
  <dcterms:created xsi:type="dcterms:W3CDTF">2017-03-16T02:07:16Z</dcterms:created>
  <dcterms:modified xsi:type="dcterms:W3CDTF">2017-03-23T16:08:52Z</dcterms:modified>
</cp:coreProperties>
</file>