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6" r:id="rId12"/>
    <p:sldId id="270" r:id="rId13"/>
    <p:sldId id="271" r:id="rId14"/>
    <p:sldId id="274" r:id="rId15"/>
    <p:sldId id="275" r:id="rId16"/>
    <p:sldId id="278" r:id="rId17"/>
    <p:sldId id="268" r:id="rId18"/>
  </p:sldIdLst>
  <p:sldSz cx="12192000" cy="6858000"/>
  <p:notesSz cx="6858000" cy="9144000"/>
  <p:defaultTextStyle>
    <a:defPPr>
      <a:defRPr lang="ko-KR"/>
    </a:defPPr>
    <a:lvl1pPr marL="0" indent="0" algn="l" defTabSz="914400">
      <a:buNone/>
      <a:defRPr lang="ko-KR" sz="1800" baseline="0" smtClean="0">
        <a:solidFill>
          <a:srgbClr val="000000"/>
        </a:solidFill>
        <a:latin typeface="±¼¸²"/>
        <a:ea typeface="±¼¸²"/>
      </a:defRPr>
    </a:lvl1pPr>
    <a:lvl2pPr marL="457200" lvl="1" indent="0" defTabSz="914400">
      <a:defRPr lang="ko-KR" smtClean="0"/>
    </a:lvl2pPr>
    <a:lvl3pPr marL="914400" lvl="2" indent="0" defTabSz="914400">
      <a:defRPr lang="ko-KR" smtClean="0"/>
    </a:lvl3pPr>
    <a:lvl4pPr marL="1371600" lvl="3" indent="0" defTabSz="914400">
      <a:defRPr lang="ko-KR" smtClean="0"/>
    </a:lvl4pPr>
    <a:lvl5pPr marL="1828800" lvl="4" indent="0" defTabSz="914400">
      <a:defRPr lang="ko-KR" smtClean="0"/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7"/>
    <p:restoredTop sz="94698"/>
  </p:normalViewPr>
  <p:slideViewPr>
    <p:cSldViewPr snapToObjects="1">
      <p:cViewPr>
        <p:scale>
          <a:sx n="115" d="100"/>
          <a:sy n="115" d="100"/>
        </p:scale>
        <p:origin x="-402" y="-2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ctrTitle"/>
          </p:nvPr>
        </p:nvSpPr>
        <p:spPr>
          <a:xfrm>
            <a:off x="914400" y="2131060"/>
            <a:ext cx="10363835" cy="147193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부제목 2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5035" cy="175577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32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t>‹#›</a:t>
            </a:fld>
            <a:endParaRPr lang="ko-KR" altLang="en-US" sz="1200" b="0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b="0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2017-03-22</a:t>
            </a:fld>
            <a:endParaRPr lang="ko-KR" altLang="en-US" sz="1200" b="0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b="0" cap="none" dirty="0" smtClean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10973435" cy="452691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t>‹#›</a:t>
            </a:fld>
            <a:endParaRPr lang="ko-KR" altLang="en-US" sz="1200" b="0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b="0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2017-03-22</a:t>
            </a:fld>
            <a:endParaRPr lang="ko-KR" altLang="en-US" sz="1200" b="0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b="0" cap="none" dirty="0" smtClean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963295" y="2908300"/>
            <a:ext cx="10363200" cy="149923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5330" b="0" cap="none">
                <a:solidFill>
                  <a:schemeClr val="tx1"/>
                </a:solidFill>
                <a:latin typeface="맑은 고딕"/>
                <a:ea typeface="맑은 고딕"/>
              </a:rPr>
              <a:t>마스터 부제목 스타일 편집</a:t>
            </a:r>
            <a:endParaRPr lang="ko-KR" altLang="en-US" sz="533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>
            <a:off x="963295" y="4406900"/>
            <a:ext cx="10363200" cy="136334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2665" b="0" cap="none">
                <a:solidFill>
                  <a:schemeClr val="tx1"/>
                </a:solidFill>
                <a:latin typeface="맑은 고딕"/>
                <a:ea typeface="맑은 고딕"/>
              </a:rPr>
              <a:t>마스터 부제목 스타일 편집</a:t>
            </a:r>
            <a:endParaRPr lang="ko-KR" altLang="en-US" sz="2665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slidenum">
              <a:rPr lang="en-US" altLang="ko-KR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r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‹#›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datetime1">
              <a:rPr lang="ko-KR" altLang="en-US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l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2017-03-22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endParaRPr lang="ko-KR" altLang="en-US" sz="1000" b="0" cap="none"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2개" type="twoObj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5865" b="0" cap="none">
                <a:solidFill>
                  <a:schemeClr val="tx1"/>
                </a:solidFill>
                <a:latin typeface="맑은 고딕"/>
                <a:ea typeface="맑은 고딕"/>
              </a:rPr>
              <a:t>마스터 제목 스타일 편집</a:t>
            </a:r>
            <a:endParaRPr lang="ko-KR" altLang="en-US" sz="5865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3" name="내용 개체 틀 2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5389880" cy="452691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800" b="0" cap="none">
                <a:solidFill>
                  <a:schemeClr val="tx1"/>
                </a:solidFill>
                <a:latin typeface="맑은 고딕"/>
                <a:ea typeface="맑은 고딕"/>
              </a:rPr>
              <a:t>마스터 텍스트 스타일을 편집합니다</a:t>
            </a:r>
          </a:p>
          <a:p>
            <a:pPr marL="6858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400" b="0" cap="none">
                <a:solidFill>
                  <a:schemeClr val="tx1"/>
                </a:solidFill>
                <a:latin typeface="맑은 고딕"/>
                <a:ea typeface="맑은 고딕"/>
              </a:rPr>
              <a:t>둘째 수준</a:t>
            </a:r>
          </a:p>
          <a:p>
            <a:pPr marL="11430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000" b="0" cap="none">
                <a:solidFill>
                  <a:schemeClr val="tx1"/>
                </a:solidFill>
                <a:latin typeface="맑은 고딕"/>
                <a:ea typeface="맑은 고딕"/>
              </a:rPr>
              <a:t>셋째 수준</a:t>
            </a:r>
          </a:p>
          <a:p>
            <a:pPr marL="16002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800" b="0" cap="none">
                <a:solidFill>
                  <a:schemeClr val="tx1"/>
                </a:solidFill>
                <a:latin typeface="맑은 고딕"/>
                <a:ea typeface="맑은 고딕"/>
              </a:rPr>
              <a:t>넷째 수준</a:t>
            </a:r>
          </a:p>
          <a:p>
            <a:pPr marL="20574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600" b="0" cap="none">
                <a:solidFill>
                  <a:schemeClr val="tx1"/>
                </a:solidFill>
                <a:latin typeface="맑은 고딕"/>
                <a:ea typeface="맑은 고딕"/>
              </a:rPr>
              <a:t>다섯째 수준</a:t>
            </a:r>
            <a:endParaRPr lang="ko-KR" altLang="en-US" sz="160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4" name="내용 개체 틀 3"/>
          <p:cNvSpPr txBox="1">
            <a:spLocks noGrp="1"/>
          </p:cNvSpPr>
          <p:nvPr>
            <p:ph idx="2"/>
          </p:nvPr>
        </p:nvSpPr>
        <p:spPr>
          <a:xfrm>
            <a:off x="6193155" y="1600200"/>
            <a:ext cx="5389880" cy="452691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800" b="0" cap="none">
                <a:solidFill>
                  <a:schemeClr val="tx1"/>
                </a:solidFill>
                <a:latin typeface="맑은 고딕"/>
                <a:ea typeface="맑은 고딕"/>
              </a:rPr>
              <a:t>마스터 텍스트 스타일을 편집합니다</a:t>
            </a:r>
          </a:p>
          <a:p>
            <a:pPr marL="6858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400" b="0" cap="none">
                <a:solidFill>
                  <a:schemeClr val="tx1"/>
                </a:solidFill>
                <a:latin typeface="맑은 고딕"/>
                <a:ea typeface="맑은 고딕"/>
              </a:rPr>
              <a:t>둘째 수준</a:t>
            </a:r>
          </a:p>
          <a:p>
            <a:pPr marL="11430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000" b="0" cap="none">
                <a:solidFill>
                  <a:schemeClr val="tx1"/>
                </a:solidFill>
                <a:latin typeface="맑은 고딕"/>
                <a:ea typeface="맑은 고딕"/>
              </a:rPr>
              <a:t>셋째 수준</a:t>
            </a:r>
          </a:p>
          <a:p>
            <a:pPr marL="16002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800" b="0" cap="none">
                <a:solidFill>
                  <a:schemeClr val="tx1"/>
                </a:solidFill>
                <a:latin typeface="맑은 고딕"/>
                <a:ea typeface="맑은 고딕"/>
              </a:rPr>
              <a:t>넷째 수준</a:t>
            </a:r>
          </a:p>
          <a:p>
            <a:pPr marL="20574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600" b="0" cap="none">
                <a:solidFill>
                  <a:schemeClr val="tx1"/>
                </a:solidFill>
                <a:latin typeface="맑은 고딕"/>
                <a:ea typeface="맑은 고딕"/>
              </a:rPr>
              <a:t>다섯째 수준</a:t>
            </a:r>
            <a:endParaRPr lang="ko-KR" altLang="en-US" sz="160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slidenum">
              <a:rPr lang="en-US" altLang="ko-KR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r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‹#›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6" name="날짜 개체 틀 5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datetime1">
              <a:rPr lang="ko-KR" altLang="en-US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l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2017-03-22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7" name="바닥글 개체 틀 6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endParaRPr lang="ko-KR" altLang="en-US" sz="1000" b="0" cap="none"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5865" b="0" cap="none">
                <a:solidFill>
                  <a:schemeClr val="tx1"/>
                </a:solidFill>
                <a:latin typeface="맑은 고딕"/>
                <a:ea typeface="맑은 고딕"/>
              </a:rPr>
              <a:t>마스터 제목 스타일 편집</a:t>
            </a:r>
            <a:endParaRPr lang="ko-KR" altLang="en-US" sz="5865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>
            <a:off x="609600" y="1536700"/>
            <a:ext cx="5389880" cy="64071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3200" b="0" cap="none">
                <a:solidFill>
                  <a:schemeClr val="tx1"/>
                </a:solidFill>
                <a:latin typeface="맑은 고딕"/>
                <a:ea typeface="맑은 고딕"/>
              </a:rPr>
              <a:t>마스터 부제목 스타일 편집</a:t>
            </a:r>
            <a:endParaRPr lang="ko-KR" altLang="en-US" sz="320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4" name="텍스트 개체 틀 3"/>
          <p:cNvSpPr txBox="1">
            <a:spLocks noGrp="1"/>
          </p:cNvSpPr>
          <p:nvPr>
            <p:ph type="body" idx="2"/>
          </p:nvPr>
        </p:nvSpPr>
        <p:spPr>
          <a:xfrm>
            <a:off x="6193155" y="1536700"/>
            <a:ext cx="5389880" cy="64071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3200" b="0" cap="none">
                <a:solidFill>
                  <a:schemeClr val="tx1"/>
                </a:solidFill>
                <a:latin typeface="맑은 고딕"/>
                <a:ea typeface="맑은 고딕"/>
              </a:rPr>
              <a:t>마스터 부제목 스타일 편집</a:t>
            </a:r>
            <a:endParaRPr lang="ko-KR" altLang="en-US" sz="320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5" name="내용 개체 틀 4"/>
          <p:cNvSpPr txBox="1">
            <a:spLocks noGrp="1"/>
          </p:cNvSpPr>
          <p:nvPr>
            <p:ph idx="3"/>
          </p:nvPr>
        </p:nvSpPr>
        <p:spPr>
          <a:xfrm>
            <a:off x="609600" y="2176780"/>
            <a:ext cx="5389880" cy="395033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800" b="0" cap="none">
                <a:solidFill>
                  <a:schemeClr val="tx1"/>
                </a:solidFill>
                <a:latin typeface="맑은 고딕"/>
                <a:ea typeface="맑은 고딕"/>
              </a:rPr>
              <a:t>마스터 텍스트 스타일을 편집합니다</a:t>
            </a:r>
          </a:p>
          <a:p>
            <a:pPr marL="6858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400" b="0" cap="none">
                <a:solidFill>
                  <a:schemeClr val="tx1"/>
                </a:solidFill>
                <a:latin typeface="맑은 고딕"/>
                <a:ea typeface="맑은 고딕"/>
              </a:rPr>
              <a:t>둘째 수준</a:t>
            </a:r>
          </a:p>
          <a:p>
            <a:pPr marL="11430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000" b="0" cap="none">
                <a:solidFill>
                  <a:schemeClr val="tx1"/>
                </a:solidFill>
                <a:latin typeface="맑은 고딕"/>
                <a:ea typeface="맑은 고딕"/>
              </a:rPr>
              <a:t>셋째 수준</a:t>
            </a:r>
          </a:p>
          <a:p>
            <a:pPr marL="16002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800" b="0" cap="none">
                <a:solidFill>
                  <a:schemeClr val="tx1"/>
                </a:solidFill>
                <a:latin typeface="맑은 고딕"/>
                <a:ea typeface="맑은 고딕"/>
              </a:rPr>
              <a:t>넷째 수준</a:t>
            </a:r>
          </a:p>
          <a:p>
            <a:pPr marL="20574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600" b="0" cap="none">
                <a:solidFill>
                  <a:schemeClr val="tx1"/>
                </a:solidFill>
                <a:latin typeface="맑은 고딕"/>
                <a:ea typeface="맑은 고딕"/>
              </a:rPr>
              <a:t>다섯째 수준</a:t>
            </a:r>
            <a:endParaRPr lang="ko-KR" altLang="en-US" sz="160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6" name="내용 개체 틀 5"/>
          <p:cNvSpPr txBox="1">
            <a:spLocks noGrp="1"/>
          </p:cNvSpPr>
          <p:nvPr>
            <p:ph idx="4"/>
          </p:nvPr>
        </p:nvSpPr>
        <p:spPr>
          <a:xfrm>
            <a:off x="6193155" y="2176780"/>
            <a:ext cx="5389880" cy="395033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800" b="0" cap="none">
                <a:solidFill>
                  <a:schemeClr val="tx1"/>
                </a:solidFill>
                <a:latin typeface="맑은 고딕"/>
                <a:ea typeface="맑은 고딕"/>
              </a:rPr>
              <a:t>마스터 텍스트 스타일을 편집합니다</a:t>
            </a:r>
          </a:p>
          <a:p>
            <a:pPr marL="6858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400" b="0" cap="none">
                <a:solidFill>
                  <a:schemeClr val="tx1"/>
                </a:solidFill>
                <a:latin typeface="맑은 고딕"/>
                <a:ea typeface="맑은 고딕"/>
              </a:rPr>
              <a:t>둘째 수준</a:t>
            </a:r>
          </a:p>
          <a:p>
            <a:pPr marL="11430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000" b="0" cap="none">
                <a:solidFill>
                  <a:schemeClr val="tx1"/>
                </a:solidFill>
                <a:latin typeface="맑은 고딕"/>
                <a:ea typeface="맑은 고딕"/>
              </a:rPr>
              <a:t>셋째 수준</a:t>
            </a:r>
          </a:p>
          <a:p>
            <a:pPr marL="16002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800" b="0" cap="none">
                <a:solidFill>
                  <a:schemeClr val="tx1"/>
                </a:solidFill>
                <a:latin typeface="맑은 고딕"/>
                <a:ea typeface="맑은 고딕"/>
              </a:rPr>
              <a:t>넷째 수준</a:t>
            </a:r>
          </a:p>
          <a:p>
            <a:pPr marL="20574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600" b="0" cap="none">
                <a:solidFill>
                  <a:schemeClr val="tx1"/>
                </a:solidFill>
                <a:latin typeface="맑은 고딕"/>
                <a:ea typeface="맑은 고딕"/>
              </a:rPr>
              <a:t>다섯째 수준</a:t>
            </a:r>
            <a:endParaRPr lang="ko-KR" altLang="en-US" sz="160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slidenum">
              <a:rPr lang="en-US" altLang="ko-KR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r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‹#›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8" name="날짜 개체 틀 7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datetime1">
              <a:rPr lang="ko-KR" altLang="en-US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l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2017-03-22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9" name="바닥글 개체 틀 8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endParaRPr lang="ko-KR" altLang="en-US" sz="1000" b="0" cap="none"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슬라이드 번호 개체 틀 2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t>‹#›</a:t>
            </a:fld>
            <a:endParaRPr lang="ko-KR" altLang="en-US" sz="1200" b="0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날짜 개체 틀 3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b="0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2017-03-22</a:t>
            </a:fld>
            <a:endParaRPr lang="ko-KR" altLang="en-US" sz="1200" b="0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b="0" cap="none" dirty="0" smtClean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slidenum">
              <a:rPr lang="en-US" altLang="ko-KR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r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‹#›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datetime1">
              <a:rPr lang="ko-KR" altLang="en-US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l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2017-03-22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endParaRPr lang="ko-KR" altLang="en-US" sz="1000" b="0" cap="none"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및 설명" type="objTx">
  <p:cSld name="내용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4011930" cy="116205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2665" b="0" cap="none">
                <a:solidFill>
                  <a:schemeClr val="tx1"/>
                </a:solidFill>
                <a:latin typeface="맑은 고딕"/>
                <a:ea typeface="맑은 고딕"/>
              </a:rPr>
              <a:t>마스터 부제목 스타일 편집</a:t>
            </a:r>
            <a:endParaRPr lang="ko-KR" altLang="en-US" sz="2665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3" name="내용 개체 틀 2"/>
          <p:cNvSpPr txBox="1">
            <a:spLocks noGrp="1"/>
          </p:cNvSpPr>
          <p:nvPr>
            <p:ph idx="1"/>
          </p:nvPr>
        </p:nvSpPr>
        <p:spPr>
          <a:xfrm>
            <a:off x="4767580" y="457200"/>
            <a:ext cx="6815455" cy="548703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800" b="0" cap="none">
                <a:solidFill>
                  <a:schemeClr val="tx1"/>
                </a:solidFill>
                <a:latin typeface="맑은 고딕"/>
                <a:ea typeface="맑은 고딕"/>
              </a:rPr>
              <a:t>마스터 텍스트 스타일을 편집합니다</a:t>
            </a:r>
          </a:p>
          <a:p>
            <a:pPr marL="6858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400" b="0" cap="none">
                <a:solidFill>
                  <a:schemeClr val="tx1"/>
                </a:solidFill>
                <a:latin typeface="맑은 고딕"/>
                <a:ea typeface="맑은 고딕"/>
              </a:rPr>
              <a:t>둘째 수준</a:t>
            </a:r>
          </a:p>
          <a:p>
            <a:pPr marL="11430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000" b="0" cap="none">
                <a:solidFill>
                  <a:schemeClr val="tx1"/>
                </a:solidFill>
                <a:latin typeface="맑은 고딕"/>
                <a:ea typeface="맑은 고딕"/>
              </a:rPr>
              <a:t>셋째 수준</a:t>
            </a:r>
          </a:p>
          <a:p>
            <a:pPr marL="16002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800" b="0" cap="none">
                <a:solidFill>
                  <a:schemeClr val="tx1"/>
                </a:solidFill>
                <a:latin typeface="맑은 고딕"/>
                <a:ea typeface="맑은 고딕"/>
              </a:rPr>
              <a:t>넷째 수준</a:t>
            </a:r>
          </a:p>
          <a:p>
            <a:pPr marL="20574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600" b="0" cap="none">
                <a:solidFill>
                  <a:schemeClr val="tx1"/>
                </a:solidFill>
                <a:latin typeface="맑은 고딕"/>
                <a:ea typeface="맑은 고딕"/>
              </a:rPr>
              <a:t>다섯째 수준</a:t>
            </a:r>
            <a:endParaRPr lang="ko-KR" altLang="en-US" sz="160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4" name="텍스트 개체 틀 3"/>
          <p:cNvSpPr txBox="1">
            <a:spLocks noGrp="1"/>
          </p:cNvSpPr>
          <p:nvPr>
            <p:ph type="body" idx="2"/>
          </p:nvPr>
        </p:nvSpPr>
        <p:spPr>
          <a:xfrm>
            <a:off x="609600" y="1435735"/>
            <a:ext cx="4011930" cy="469138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1865" b="0" cap="none">
                <a:solidFill>
                  <a:schemeClr val="tx1"/>
                </a:solidFill>
                <a:latin typeface="맑은 고딕"/>
                <a:ea typeface="맑은 고딕"/>
              </a:rPr>
              <a:t>마스터 부제목 스타일 편집</a:t>
            </a:r>
            <a:endParaRPr lang="ko-KR" altLang="en-US" sz="1865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slidenum">
              <a:rPr lang="en-US" altLang="ko-KR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r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‹#›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6" name="날짜 개체 틀 5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datetime1">
              <a:rPr lang="ko-KR" altLang="en-US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l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2017-03-22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7" name="바닥글 개체 틀 6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endParaRPr lang="ko-KR" altLang="en-US" sz="1000" b="0" cap="none"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4011930" cy="116205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2665" b="0" cap="none">
                <a:solidFill>
                  <a:schemeClr val="tx1"/>
                </a:solidFill>
                <a:latin typeface="맑은 고딕"/>
                <a:ea typeface="맑은 고딕"/>
              </a:rPr>
              <a:t>마스터 부제목 스타일 편집</a:t>
            </a:r>
            <a:endParaRPr lang="ko-KR" altLang="en-US" sz="2665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>
            <a:off x="609600" y="1435735"/>
            <a:ext cx="4011930" cy="469138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1865" b="0" cap="none">
                <a:solidFill>
                  <a:schemeClr val="tx1"/>
                </a:solidFill>
                <a:latin typeface="맑은 고딕"/>
                <a:ea typeface="맑은 고딕"/>
              </a:rPr>
              <a:t>마스터 부제목 스타일 편집</a:t>
            </a:r>
            <a:endParaRPr lang="ko-KR" altLang="en-US" sz="1865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4" name="그림 개체 틀 3"/>
          <p:cNvSpPr txBox="1">
            <a:spLocks noGrp="1"/>
          </p:cNvSpPr>
          <p:nvPr>
            <p:ph type="pic" idx="2"/>
          </p:nvPr>
        </p:nvSpPr>
        <p:spPr>
          <a:xfrm>
            <a:off x="4767580" y="457200"/>
            <a:ext cx="6815455" cy="548703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2000" b="0" cap="none">
                <a:solidFill>
                  <a:schemeClr val="tx1"/>
                </a:solidFill>
                <a:latin typeface="맑은 고딕"/>
                <a:ea typeface="맑은 고딕"/>
              </a:rPr>
              <a:t>그림</a:t>
            </a:r>
            <a:endParaRPr lang="ko-KR" altLang="en-US" sz="200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slidenum">
              <a:rPr lang="en-US" altLang="ko-KR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r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‹#›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6" name="날짜 개체 틀 5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datetime1">
              <a:rPr lang="ko-KR" altLang="en-US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l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2017-03-22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7" name="바닥글 개체 틀 6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endParaRPr lang="ko-KR" altLang="en-US" sz="1000" b="0" cap="none"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본문" type="vertTx">
  <p:cSld name="제목 및 세로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5865" b="0" cap="none">
                <a:solidFill>
                  <a:schemeClr val="tx1"/>
                </a:solidFill>
                <a:latin typeface="맑은 고딕"/>
                <a:ea typeface="맑은 고딕"/>
              </a:rPr>
              <a:t>마스터 제목 스타일 편집</a:t>
            </a:r>
            <a:endParaRPr lang="ko-KR" altLang="en-US" sz="5865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3" name="세로 텍스트 개체 틀 2"/>
          <p:cNvSpPr txBox="1"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3435" cy="4526915"/>
          </a:xfrm>
          <a:prstGeom prst="rect">
            <a:avLst/>
          </a:prstGeom>
        </p:spPr>
        <p:txBody>
          <a:bodyPr vert="eaVert" wrap="square" lIns="91440" tIns="45720" rIns="91440" bIns="45720" anchor="t">
            <a:normAutofit/>
          </a:bodyPr>
          <a:lstStyle/>
          <a:p>
            <a:pPr marL="2286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800" b="0" cap="none">
                <a:solidFill>
                  <a:schemeClr val="tx1"/>
                </a:solidFill>
                <a:latin typeface="맑은 고딕"/>
                <a:ea typeface="맑은 고딕"/>
              </a:rPr>
              <a:t>마스터 텍스트 스타일을 편집합니다</a:t>
            </a:r>
          </a:p>
          <a:p>
            <a:pPr marL="6858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400" b="0" cap="none">
                <a:solidFill>
                  <a:schemeClr val="tx1"/>
                </a:solidFill>
                <a:latin typeface="맑은 고딕"/>
                <a:ea typeface="맑은 고딕"/>
              </a:rPr>
              <a:t>둘째 수준</a:t>
            </a:r>
          </a:p>
          <a:p>
            <a:pPr marL="11430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000" b="0" cap="none">
                <a:solidFill>
                  <a:schemeClr val="tx1"/>
                </a:solidFill>
                <a:latin typeface="맑은 고딕"/>
                <a:ea typeface="맑은 고딕"/>
              </a:rPr>
              <a:t>셋째 수준</a:t>
            </a:r>
          </a:p>
          <a:p>
            <a:pPr marL="16002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800" b="0" cap="none">
                <a:solidFill>
                  <a:schemeClr val="tx1"/>
                </a:solidFill>
                <a:latin typeface="맑은 고딕"/>
                <a:ea typeface="맑은 고딕"/>
              </a:rPr>
              <a:t>넷째 수준</a:t>
            </a:r>
          </a:p>
          <a:p>
            <a:pPr marL="20574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600" b="0" cap="none">
                <a:solidFill>
                  <a:schemeClr val="tx1"/>
                </a:solidFill>
                <a:latin typeface="맑은 고딕"/>
                <a:ea typeface="맑은 고딕"/>
              </a:rPr>
              <a:t>다섯째 수준</a:t>
            </a:r>
            <a:endParaRPr lang="ko-KR" altLang="en-US" sz="160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slidenum">
              <a:rPr lang="en-US" altLang="ko-KR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r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‹#›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datetime1">
              <a:rPr lang="ko-KR" altLang="en-US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l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2017-03-22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endParaRPr lang="ko-KR" altLang="en-US" sz="1000" b="0" cap="none"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 txBox="1">
            <a:spLocks noGrp="1"/>
          </p:cNvSpPr>
          <p:nvPr>
            <p:ph type="title" orient="vert"/>
          </p:nvPr>
        </p:nvSpPr>
        <p:spPr>
          <a:xfrm>
            <a:off x="8839200" y="274320"/>
            <a:ext cx="2743835" cy="5852795"/>
          </a:xfrm>
          <a:prstGeom prst="rect">
            <a:avLst/>
          </a:prstGeom>
        </p:spPr>
        <p:txBody>
          <a:bodyPr vert="eaVert" wrap="square" lIns="91440" tIns="45720" rIns="91440" bIns="45720" anchor="ctr">
            <a:norm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lang="en-US" altLang="ko-KR" sz="5865" b="0" cap="none">
                <a:solidFill>
                  <a:schemeClr val="tx1"/>
                </a:solidFill>
                <a:latin typeface="맑은 고딕"/>
                <a:ea typeface="맑은 고딕"/>
              </a:rPr>
              <a:t>마스터 부제목 스타일 편집</a:t>
            </a:r>
            <a:endParaRPr lang="ko-KR" altLang="en-US" sz="5865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3" name="세로 텍스트 개체 틀 2"/>
          <p:cNvSpPr txBox="1">
            <a:spLocks noGrp="1"/>
          </p:cNvSpPr>
          <p:nvPr>
            <p:ph type="body" orient="vert" idx="1"/>
          </p:nvPr>
        </p:nvSpPr>
        <p:spPr>
          <a:xfrm>
            <a:off x="609600" y="274320"/>
            <a:ext cx="8034655" cy="5852795"/>
          </a:xfrm>
          <a:prstGeom prst="rect">
            <a:avLst/>
          </a:prstGeom>
        </p:spPr>
        <p:txBody>
          <a:bodyPr vert="eaVert" wrap="square" lIns="91440" tIns="45720" rIns="91440" bIns="45720" anchor="t">
            <a:normAutofit/>
          </a:bodyPr>
          <a:lstStyle/>
          <a:p>
            <a:pPr marL="2286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800" b="0" cap="none">
                <a:solidFill>
                  <a:schemeClr val="tx1"/>
                </a:solidFill>
                <a:latin typeface="맑은 고딕"/>
                <a:ea typeface="맑은 고딕"/>
              </a:rPr>
              <a:t>마스터 텍스트 스타일을 편집합니다</a:t>
            </a:r>
          </a:p>
          <a:p>
            <a:pPr marL="6858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400" b="0" cap="none">
                <a:solidFill>
                  <a:schemeClr val="tx1"/>
                </a:solidFill>
                <a:latin typeface="맑은 고딕"/>
                <a:ea typeface="맑은 고딕"/>
              </a:rPr>
              <a:t>둘째 수준</a:t>
            </a:r>
          </a:p>
          <a:p>
            <a:pPr marL="11430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2000" b="0" cap="none">
                <a:solidFill>
                  <a:schemeClr val="tx1"/>
                </a:solidFill>
                <a:latin typeface="맑은 고딕"/>
                <a:ea typeface="맑은 고딕"/>
              </a:rPr>
              <a:t>셋째 수준</a:t>
            </a:r>
          </a:p>
          <a:p>
            <a:pPr marL="16002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800" b="0" cap="none">
                <a:solidFill>
                  <a:schemeClr val="tx1"/>
                </a:solidFill>
                <a:latin typeface="맑은 고딕"/>
                <a:ea typeface="맑은 고딕"/>
              </a:rPr>
              <a:t>넷째 수준</a:t>
            </a:r>
          </a:p>
          <a:p>
            <a:pPr marL="2057400" indent="-228600" algn="l" defTabSz="50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  <a:defRPr lang="ko-KR" altLang="en-US"/>
            </a:pPr>
            <a:r>
              <a:rPr lang="en-US" altLang="ko-KR" sz="1600" b="0" cap="none">
                <a:solidFill>
                  <a:schemeClr val="tx1"/>
                </a:solidFill>
                <a:latin typeface="맑은 고딕"/>
                <a:ea typeface="맑은 고딕"/>
              </a:rPr>
              <a:t>다섯째 수준</a:t>
            </a:r>
            <a:endParaRPr lang="ko-KR" altLang="en-US" sz="1600" b="0" cap="none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slidenum">
              <a:rPr lang="en-US" altLang="ko-KR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r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‹#›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 idx="10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fld id="{B9320F77-B9A0-41C5-862A-B4B631284C64}" type="datetime1">
              <a:rPr lang="ko-KR" altLang="en-US" sz="1200" b="0" cap="none">
                <a:solidFill>
                  <a:srgbClr val="898989"/>
                </a:solidFill>
                <a:latin typeface="맑은 고딕"/>
                <a:ea typeface="맑은 고딕"/>
              </a:rPr>
              <a:pPr marL="0" indent="0" algn="l" defTabSz="500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lang="ko-KR" altLang="en-US"/>
              </a:pPr>
              <a:t>2017-03-22</a:t>
            </a:fld>
            <a:endParaRPr lang="ko-KR" altLang="en-US" sz="1200" b="0" cap="none">
              <a:solidFill>
                <a:srgbClr val="898989"/>
              </a:solidFill>
              <a:latin typeface="맑은 고딕"/>
              <a:ea typeface="맑은 고딕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idx="11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endParaRPr lang="ko-KR" altLang="en-US" sz="1000" b="0" cap="none"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3435" cy="452691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 idx="12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t>‹#›</a:t>
            </a:fld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 idx="2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b="0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2017-03-22</a:t>
            </a:fld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idx="3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ctr" defTabSz="914400" latinLnBrk="1">
        <a:buNone/>
        <a:defRPr lang="ko-KR" sz="4400" baseline="0" smtClean="0">
          <a:solidFill>
            <a:srgbClr val="000000"/>
          </a:solidFill>
          <a:latin typeface="±¼¸²"/>
          <a:ea typeface="±¼¸²"/>
        </a:defRPr>
      </a:lvl1pPr>
    </p:titleStyle>
    <p:bodyStyle>
      <a:lvl1pPr marL="342900" indent="-342900" algn="l" defTabSz="914400" latinLnBrk="1">
        <a:spcBef>
          <a:spcPct val="20000"/>
        </a:spcBef>
        <a:buFont typeface="±¼¸²"/>
        <a:buChar char="•"/>
        <a:defRPr lang="ko-KR" sz="2800" baseline="0" smtClean="0">
          <a:solidFill>
            <a:srgbClr val="000000"/>
          </a:solidFill>
          <a:latin typeface="±¼¸²"/>
          <a:ea typeface="±¼¸²"/>
        </a:defRPr>
      </a:lvl1pPr>
      <a:lvl2pPr marL="742950" lvl="1" indent="-285750" defTabSz="914400" latinLnBrk="1">
        <a:buChar char="-"/>
        <a:defRPr lang="ko-KR" sz="2400" smtClean="0"/>
      </a:lvl2pPr>
      <a:lvl3pPr marL="1143000" lvl="2" indent="-228600" defTabSz="914400" latinLnBrk="1">
        <a:buChar char="●"/>
        <a:defRPr lang="ko-KR" sz="2000" smtClean="0"/>
      </a:lvl3pPr>
      <a:lvl4pPr marL="1600200" lvl="3" indent="-228600" defTabSz="914400" latinLnBrk="1">
        <a:buChar char="-"/>
        <a:defRPr lang="ko-KR" sz="1800" smtClean="0"/>
      </a:lvl4pPr>
      <a:lvl5pPr marL="2057400" lvl="4" indent="-228600" defTabSz="914400" latinLnBrk="1">
        <a:buChar char="»"/>
        <a:defRPr lang="ko-KR" sz="1800" smtClean="0"/>
      </a:lvl5pPr>
    </p:bodyStyle>
    <p:otherStyle>
      <a:lvl1pPr marL="0" indent="0" algn="l" defTabSz="914400" latinLnBrk="1">
        <a:buNone/>
        <a:defRPr lang="ko-KR" sz="1800" baseline="0" smtClean="0">
          <a:solidFill>
            <a:srgbClr val="000000"/>
          </a:solidFill>
          <a:latin typeface="±¼¸²"/>
          <a:ea typeface="±¼¸²"/>
        </a:defRPr>
      </a:lvl1pPr>
      <a:lvl2pPr marL="457200" lvl="1" indent="0" defTabSz="914400" latinLnBrk="1">
        <a:defRPr lang="ko-KR" smtClean="0"/>
      </a:lvl2pPr>
      <a:lvl3pPr marL="914400" lvl="2" indent="0" defTabSz="914400" latinLnBrk="1">
        <a:defRPr lang="ko-KR" smtClean="0"/>
      </a:lvl3pPr>
      <a:lvl4pPr marL="1371600" lvl="3" indent="0" defTabSz="914400" latinLnBrk="1">
        <a:defRPr lang="ko-KR" smtClean="0"/>
      </a:lvl4pPr>
      <a:lvl5pPr marL="1828800" lvl="4" indent="0" defTabSz="914400" latinLnBrk="1">
        <a:defRPr lang="ko-KR" smtClean="0"/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도형 7"/>
          <p:cNvSpPr>
            <a:spLocks/>
          </p:cNvSpPr>
          <p:nvPr/>
        </p:nvSpPr>
        <p:spPr>
          <a:xfrm rot="21180000">
            <a:off x="-686435" y="-1438910"/>
            <a:ext cx="12470130" cy="7578725"/>
          </a:xfrm>
          <a:prstGeom prst="rect">
            <a:avLst/>
          </a:prstGeom>
          <a:gradFill rotWithShape="1">
            <a:gsLst>
              <a:gs pos="11000">
                <a:schemeClr val="bg1"/>
              </a:gs>
              <a:gs pos="57000">
                <a:schemeClr val="accent1">
                  <a:lumMod val="40000"/>
                  <a:lumOff val="60000"/>
                  <a:alpha val="68000"/>
                </a:schemeClr>
              </a:gs>
              <a:gs pos="90000">
                <a:schemeClr val="bg2">
                  <a:lumMod val="90000"/>
                  <a:lumOff val="0"/>
                  <a:alpha val="73000"/>
                </a:schemeClr>
              </a:gs>
            </a:gsLst>
            <a:lin ang="5400000"/>
          </a:gradFill>
          <a:ln w="635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 noGrp="1"/>
          </p:cNvSpPr>
          <p:nvPr>
            <p:ph type="ctrTitle"/>
          </p:nvPr>
        </p:nvSpPr>
        <p:spPr>
          <a:xfrm>
            <a:off x="5770880" y="370840"/>
            <a:ext cx="5103495" cy="995045"/>
          </a:xfrm>
          <a:prstGeom prst="rect">
            <a:avLst/>
          </a:prstGeom>
          <a:ln w="9525" cap="flat" cmpd="sng">
            <a:noFill/>
            <a:prstDash/>
            <a:round/>
          </a:ln>
        </p:spPr>
        <p:txBody>
          <a:bodyPr vert="horz" wrap="square" lIns="91440" tIns="45720" rIns="91440" bIns="45720" numCol="1" anchor="b">
            <a:normAutofit/>
          </a:bodyPr>
          <a:lstStyle/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자동제어 시스템</a:t>
            </a:r>
            <a:endParaRPr lang="ko-KR" altLang="en-US" sz="44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부제목 2"/>
          <p:cNvSpPr txBox="1">
            <a:spLocks noGrp="1"/>
          </p:cNvSpPr>
          <p:nvPr>
            <p:ph type="subTitle" idx="1"/>
          </p:nvPr>
        </p:nvSpPr>
        <p:spPr>
          <a:xfrm>
            <a:off x="6007735" y="1468755"/>
            <a:ext cx="4629785" cy="1097915"/>
          </a:xfrm>
          <a:prstGeom prst="rect">
            <a:avLst/>
          </a:prstGeom>
          <a:solidFill>
            <a:srgbClr val="A6A6A6"/>
          </a:solidFill>
          <a:ln w="0">
            <a:noFill/>
            <a:prstDash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>
            <a:normAutofit/>
          </a:bodyPr>
          <a:lstStyle/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cap="none" dirty="0" smtClean="0">
              <a:latin typeface="맑은 고딕" charset="0"/>
              <a:ea typeface="맑은 고딕" charset="0"/>
            </a:endParaRPr>
          </a:p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 b="1" cap="none" dirty="0" smtClean="0">
                <a:solidFill>
                  <a:schemeClr val="bg1"/>
                </a:solidFill>
                <a:latin typeface="맑은 고딕" charset="0"/>
                <a:ea typeface="맑은 고딕" charset="0"/>
              </a:rPr>
              <a:t>RPM 센서</a:t>
            </a:r>
            <a:endParaRPr lang="ko-KR" altLang="en-US" sz="4800" b="1" cap="none" dirty="0" smtClean="0">
              <a:solidFill>
                <a:schemeClr val="bg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텍스트 상자 4"/>
          <p:cNvSpPr txBox="1">
            <a:spLocks/>
          </p:cNvSpPr>
          <p:nvPr/>
        </p:nvSpPr>
        <p:spPr>
          <a:xfrm>
            <a:off x="845185" y="3841750"/>
            <a:ext cx="4406900" cy="46291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반도체 전자과 2학년 B반 3조</a:t>
            </a:r>
            <a:endParaRPr lang="ko-KR" altLang="en-US" sz="24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텍스트 상자 5"/>
          <p:cNvSpPr txBox="1">
            <a:spLocks/>
          </p:cNvSpPr>
          <p:nvPr/>
        </p:nvSpPr>
        <p:spPr>
          <a:xfrm>
            <a:off x="845820" y="4434840"/>
            <a:ext cx="4540250" cy="73977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Member </a:t>
            </a:r>
            <a:r>
              <a:rPr lang="en-US" altLang="ko-KR" sz="18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:김태중,송건영,임종권,조현민,</a:t>
            </a: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                김온유,이다정,전영욱</a:t>
            </a: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7" name="그림 6" descr="C:/Users/ì´ë¤ì /AppData/Roaming/PolarisOffice/ETemp/9124_20052808/fImage149402414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64930" y="5844540"/>
            <a:ext cx="3230880" cy="9118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도형 4"/>
          <p:cNvSpPr>
            <a:spLocks/>
          </p:cNvSpPr>
          <p:nvPr/>
        </p:nvSpPr>
        <p:spPr>
          <a:xfrm>
            <a:off x="-2099310" y="-347980"/>
            <a:ext cx="11957050" cy="6527800"/>
          </a:xfrm>
          <a:prstGeom prst="rect">
            <a:avLst/>
          </a:prstGeom>
          <a:solidFill>
            <a:schemeClr val="bg1">
              <a:lumMod val="85000"/>
              <a:lumOff val="0"/>
            </a:schemeClr>
          </a:solidFill>
          <a:ln w="635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 noGrp="1"/>
          </p:cNvSpPr>
          <p:nvPr>
            <p:ph type="ctrTitle"/>
          </p:nvPr>
        </p:nvSpPr>
        <p:spPr>
          <a:xfrm>
            <a:off x="6074410" y="706755"/>
            <a:ext cx="3425190" cy="101473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 fontScale="90000"/>
          </a:bodyPr>
          <a:lstStyle/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 b="1" cap="none" dirty="0" smtClean="0">
                <a:solidFill>
                  <a:schemeClr val="tx1"/>
                </a:solidFill>
                <a:latin typeface="Copperplate Gothic Light" charset="0"/>
                <a:ea typeface="Copperplate Gothic Light" charset="0"/>
              </a:rPr>
              <a:t>Contents</a:t>
            </a:r>
            <a:endParaRPr lang="ko-KR" altLang="en-US" sz="4800" b="1" cap="none" dirty="0" smtClean="0">
              <a:solidFill>
                <a:schemeClr val="tx1"/>
              </a:solidFill>
              <a:latin typeface="Copperplate Gothic Light" charset="0"/>
              <a:ea typeface="Copperplate Gothic Light" charset="0"/>
            </a:endParaRPr>
          </a:p>
        </p:txBody>
      </p:sp>
      <p:sp>
        <p:nvSpPr>
          <p:cNvPr id="3" name="부제목 2"/>
          <p:cNvSpPr txBox="1">
            <a:spLocks noGrp="1"/>
          </p:cNvSpPr>
          <p:nvPr>
            <p:ph type="subTitle" idx="1"/>
          </p:nvPr>
        </p:nvSpPr>
        <p:spPr>
          <a:xfrm>
            <a:off x="5133340" y="1720850"/>
            <a:ext cx="5563870" cy="4462145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 fontScale="25000" lnSpcReduction="20000"/>
          </a:bodyPr>
          <a:lstStyle/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2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1. RPM 센서의 정의</a:t>
            </a: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2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2. 소방펌프와 RPM의 관계</a:t>
            </a: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2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3. 비속도</a:t>
            </a: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2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4. RPM센서의 종류와 원리</a:t>
            </a: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cxnSp>
        <p:nvCxnSpPr>
          <p:cNvPr id="4" name="도형 3"/>
          <p:cNvCxnSpPr/>
          <p:nvPr/>
        </p:nvCxnSpPr>
        <p:spPr>
          <a:xfrm flipV="1">
            <a:off x="3782695" y="1779905"/>
            <a:ext cx="8472170" cy="15240"/>
          </a:xfrm>
          <a:prstGeom prst="line">
            <a:avLst/>
          </a:prstGeom>
          <a:ln w="57150" cap="flat" cmpd="sng">
            <a:solidFill>
              <a:schemeClr val="bg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텍스트 상자 5"/>
          <p:cNvSpPr txBox="1">
            <a:spLocks/>
          </p:cNvSpPr>
          <p:nvPr/>
        </p:nvSpPr>
        <p:spPr>
          <a:xfrm>
            <a:off x="11160125" y="2695575"/>
            <a:ext cx="318770" cy="389890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none" lIns="89535" tIns="46355" rIns="89535" bIns="46355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도형 3"/>
          <p:cNvSpPr>
            <a:spLocks/>
          </p:cNvSpPr>
          <p:nvPr/>
        </p:nvSpPr>
        <p:spPr>
          <a:xfrm>
            <a:off x="1490345" y="2064385"/>
            <a:ext cx="9428480" cy="3617595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RPM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:회전하면서 일하는 장치의 1분동안의 회전수를 말한다.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일반적으로 회전속도를 ‘회전수’ 라고도 부른다.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RPM센서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:RPM을 측정하는 센서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cap="none" dirty="0" smtClean="0">
                <a:latin typeface="맑은 고딕" charset="0"/>
                <a:ea typeface="맑은 고딕" charset="0"/>
              </a:rPr>
              <a:t>:회전하면서 일을 하는 장치의 1분동RPM</a:t>
            </a: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cap="none" dirty="0" smtClean="0">
                <a:latin typeface="맑은 고딕" charset="0"/>
                <a:ea typeface="맑은 고딕" charset="0"/>
              </a:rPr>
              <a:t>RPM</a:t>
            </a: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cap="none" dirty="0" smtClean="0">
                <a:latin typeface="맑은 고딕" charset="0"/>
                <a:ea typeface="맑은 고딕" charset="0"/>
              </a:rPr>
              <a:t>:회전하면서 일을 하는 장치의 1분동안 회전수를</a:t>
            </a: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cap="none" dirty="0" smtClean="0">
                <a:latin typeface="맑은 고딕" charset="0"/>
                <a:ea typeface="맑은 고딕" charset="0"/>
              </a:rPr>
              <a:t> 말한다. </a:t>
            </a: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cap="none" dirty="0" smtClean="0">
                <a:latin typeface="맑은 고딕" charset="0"/>
                <a:ea typeface="맑은 고딕" charset="0"/>
              </a:rPr>
              <a:t> 일반적으로 회전속도를 ‘회전수</a:t>
            </a: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cap="none" dirty="0" smtClean="0">
                <a:latin typeface="맑은 고딕" charset="0"/>
                <a:ea typeface="맑은 고딕" charset="0"/>
              </a:rPr>
              <a:t> 일반적으로 회전속도를 ‘회전수’ 라고도 부른다.</a:t>
            </a: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 noGrp="1"/>
          </p:cNvSpPr>
          <p:nvPr>
            <p:ph type="ctrTitle"/>
          </p:nvPr>
        </p:nvSpPr>
        <p:spPr>
          <a:xfrm>
            <a:off x="2160905" y="563245"/>
            <a:ext cx="7600950" cy="1143000"/>
          </a:xfrm>
          <a:prstGeom prst="rect">
            <a:avLst/>
          </a:prstGeom>
          <a:solidFill>
            <a:srgbClr val="FFFFFF"/>
          </a:solidFill>
          <a:ln w="0">
            <a:noFill/>
            <a:prstDash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>
            <a:normAutofit/>
          </a:bodyPr>
          <a:lstStyle/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b="1" cap="none" dirty="0" smtClean="0">
                <a:solidFill>
                  <a:srgbClr val="00FFC0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1. RPM 센서의 정의</a:t>
            </a:r>
            <a:endParaRPr lang="ko-KR" altLang="en-US" sz="5400" b="1" cap="none" dirty="0" smtClean="0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텍스트 상자 4"/>
          <p:cNvSpPr txBox="1">
            <a:spLocks/>
          </p:cNvSpPr>
          <p:nvPr/>
        </p:nvSpPr>
        <p:spPr>
          <a:xfrm>
            <a:off x="311150" y="667385"/>
            <a:ext cx="1647825" cy="92392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b="1" cap="none" dirty="0" smtClean="0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1/4</a:t>
            </a:r>
            <a:endParaRPr lang="ko-KR" altLang="en-US" sz="5400" b="1" cap="none" dirty="0" smtClean="0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6" name="도형 5"/>
          <p:cNvCxnSpPr/>
          <p:nvPr/>
        </p:nvCxnSpPr>
        <p:spPr>
          <a:xfrm flipV="1">
            <a:off x="386080" y="1601470"/>
            <a:ext cx="1395095" cy="15240"/>
          </a:xfrm>
          <a:prstGeom prst="line">
            <a:avLst/>
          </a:prstGeom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도형 3"/>
          <p:cNvSpPr>
            <a:spLocks/>
          </p:cNvSpPr>
          <p:nvPr/>
        </p:nvSpPr>
        <p:spPr>
          <a:xfrm>
            <a:off x="1683385" y="2447290"/>
            <a:ext cx="9430385" cy="2922905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소방펌프와 회전수의 관계는 회전수가 정해지면 전양정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과 유량이 앞에서 결정되었으므로 비속도가 정해져 펌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프의 특성이 결정된다. 회전수는 펌프의 비속도와 케비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테이션 뿐만아니라 효율에도 영향을 끼친다.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 noGrp="1"/>
          </p:cNvSpPr>
          <p:nvPr>
            <p:ph type="ctrTitle"/>
          </p:nvPr>
        </p:nvSpPr>
        <p:spPr>
          <a:xfrm>
            <a:off x="2384425" y="696595"/>
            <a:ext cx="8237220" cy="963295"/>
          </a:xfrm>
          <a:prstGeom prst="rect">
            <a:avLst/>
          </a:prstGeom>
          <a:solidFill>
            <a:srgbClr val="FFFFFF"/>
          </a:solidFill>
          <a:ln w="635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>
            <a:noAutofit/>
          </a:bodyPr>
          <a:lstStyle/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 b="1" cap="none" dirty="0" smtClean="0">
                <a:solidFill>
                  <a:srgbClr val="00FFC0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2. 소방펌프와 RPM의 관계</a:t>
            </a:r>
            <a:endParaRPr lang="ko-KR" altLang="en-US" sz="4800" b="1" cap="none" dirty="0" smtClean="0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텍스트 상자 4"/>
          <p:cNvSpPr txBox="1">
            <a:spLocks/>
          </p:cNvSpPr>
          <p:nvPr/>
        </p:nvSpPr>
        <p:spPr>
          <a:xfrm>
            <a:off x="311150" y="667385"/>
            <a:ext cx="1647825" cy="92392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b="1" cap="none" dirty="0" smtClean="0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2/4</a:t>
            </a:r>
            <a:endParaRPr lang="ko-KR" altLang="en-US" sz="5400" b="1" cap="none" dirty="0" smtClean="0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6" name="도형 5"/>
          <p:cNvCxnSpPr/>
          <p:nvPr/>
        </p:nvCxnSpPr>
        <p:spPr>
          <a:xfrm flipV="1">
            <a:off x="422275" y="1601470"/>
            <a:ext cx="1395095" cy="15240"/>
          </a:xfrm>
          <a:prstGeom prst="line">
            <a:avLst/>
          </a:prstGeom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도형 5"/>
          <p:cNvSpPr>
            <a:spLocks/>
          </p:cNvSpPr>
          <p:nvPr/>
        </p:nvSpPr>
        <p:spPr>
          <a:xfrm>
            <a:off x="880745" y="1868805"/>
            <a:ext cx="10819130" cy="1924050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2785110" y="561975"/>
            <a:ext cx="3002280" cy="114427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 b="1" cap="none" dirty="0" smtClean="0">
                <a:solidFill>
                  <a:srgbClr val="00FFC0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3. 비속도</a:t>
            </a:r>
            <a:endParaRPr lang="ko-KR" altLang="en-US" sz="4800" b="1" cap="none" dirty="0" smtClean="0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 noGrp="1"/>
          </p:cNvSpPr>
          <p:nvPr>
            <p:ph idx="1"/>
          </p:nvPr>
        </p:nvSpPr>
        <p:spPr>
          <a:xfrm>
            <a:off x="1221740" y="1958340"/>
            <a:ext cx="10245090" cy="172656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:비속도는 특유속도 또는 비교회전도 라고도 하며, 하나의 펌프 또는 송풍기의 회전차를 형상과 운전상태를 상사하게 유지하면서 그 크기를 바꾸어 단위 송출량에서 단위 양정을 내게 할 때 그 회전차에 주어야 할 회전수.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상자 3"/>
          <p:cNvSpPr txBox="1">
            <a:spLocks/>
          </p:cNvSpPr>
          <p:nvPr/>
        </p:nvSpPr>
        <p:spPr>
          <a:xfrm>
            <a:off x="311150" y="667385"/>
            <a:ext cx="1647825" cy="92392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b="1" cap="none" dirty="0" smtClean="0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3/4</a:t>
            </a:r>
            <a:endParaRPr lang="ko-KR" altLang="en-US" sz="5400" b="1" cap="none" dirty="0" smtClean="0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5" name="도형 4"/>
          <p:cNvCxnSpPr/>
          <p:nvPr/>
        </p:nvCxnSpPr>
        <p:spPr>
          <a:xfrm flipV="1">
            <a:off x="422275" y="1601470"/>
            <a:ext cx="1395095" cy="15240"/>
          </a:xfrm>
          <a:prstGeom prst="line">
            <a:avLst/>
          </a:prstGeom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C:/Users/ì´ë¤ì /AppData/Roaming/PolarisOffice/ETemp/9124_20052808/fImage12133914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8340" y="4001770"/>
            <a:ext cx="2931160" cy="2182495"/>
          </a:xfrm>
          <a:prstGeom prst="rect">
            <a:avLst/>
          </a:prstGeom>
          <a:noFill/>
        </p:spPr>
      </p:pic>
      <p:sp>
        <p:nvSpPr>
          <p:cNvPr id="8" name="내용 개체 틀 7"/>
          <p:cNvSpPr txBox="1">
            <a:spLocks noGrp="1"/>
          </p:cNvSpPr>
          <p:nvPr>
            <p:ph idx="2"/>
          </p:nvPr>
        </p:nvSpPr>
        <p:spPr>
          <a:xfrm>
            <a:off x="878840" y="6128385"/>
            <a:ext cx="6346825" cy="46799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cap="none" dirty="0" smtClean="0">
                <a:latin typeface="함초롬돋움" charset="0"/>
                <a:ea typeface="함초롬돋움" charset="0"/>
              </a:rPr>
              <a:t>•n = 펌프 회전수 rpm •Q = 토출량 ㎥/min •H = 전양정 m </a:t>
            </a:r>
            <a:endParaRPr lang="ko-KR" altLang="en-US" sz="1800" b="1" cap="none" dirty="0" smtClean="0">
              <a:latin typeface="함초롬돋움" charset="0"/>
              <a:ea typeface="함초롬돋움" charset="0"/>
            </a:endParaRPr>
          </a:p>
        </p:txBody>
      </p:sp>
      <p:sp>
        <p:nvSpPr>
          <p:cNvPr id="9" name="텍스트 상자 8"/>
          <p:cNvSpPr txBox="1">
            <a:spLocks/>
          </p:cNvSpPr>
          <p:nvPr/>
        </p:nvSpPr>
        <p:spPr>
          <a:xfrm>
            <a:off x="5786755" y="4062095"/>
            <a:ext cx="5337810" cy="190690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0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비속도는 어떤 펌프의 최고효율 점에서의 수치에 의해 계산하는 값으로 한다. 또 양흡입 펌프의 경우에 토출량을 1/2, 즉 한쪽 흡입관의 유량만으로 계산해야 한다. </a:t>
            </a:r>
            <a:endParaRPr lang="ko-KR" altLang="en-US" sz="20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10" name="텍스트 상자 9"/>
          <p:cNvSpPr txBox="1">
            <a:spLocks/>
          </p:cNvSpPr>
          <p:nvPr/>
        </p:nvSpPr>
        <p:spPr>
          <a:xfrm>
            <a:off x="5194300" y="4295775"/>
            <a:ext cx="593725" cy="52387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→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ctrTitle"/>
          </p:nvPr>
        </p:nvSpPr>
        <p:spPr>
          <a:xfrm>
            <a:off x="2175510" y="578485"/>
            <a:ext cx="8001635" cy="1009015"/>
          </a:xfrm>
          <a:prstGeom prst="rect">
            <a:avLst/>
          </a:prstGeom>
          <a:solidFill>
            <a:srgbClr val="FFFFFF"/>
          </a:solidFill>
          <a:ln w="0">
            <a:noFill/>
            <a:prstDash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>
            <a:noAutofit/>
          </a:bodyPr>
          <a:lstStyle/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9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9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9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9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9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9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800" b="1" cap="none" dirty="0" smtClean="0">
                <a:solidFill>
                  <a:srgbClr val="00FFC0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4. RPM센서의 종류와 원리</a:t>
            </a:r>
            <a:endParaRPr lang="ko-KR" altLang="en-US" sz="4800" b="1" cap="none" dirty="0" smtClean="0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상자 3"/>
          <p:cNvSpPr txBox="1">
            <a:spLocks/>
          </p:cNvSpPr>
          <p:nvPr/>
        </p:nvSpPr>
        <p:spPr>
          <a:xfrm>
            <a:off x="281940" y="667385"/>
            <a:ext cx="1647825" cy="92392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b="1" cap="none" dirty="0" smtClean="0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4/4</a:t>
            </a:r>
            <a:endParaRPr lang="ko-KR" altLang="en-US" sz="5400" b="1" cap="none" dirty="0" smtClean="0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5" name="도형 4"/>
          <p:cNvCxnSpPr/>
          <p:nvPr/>
        </p:nvCxnSpPr>
        <p:spPr>
          <a:xfrm flipV="1">
            <a:off x="386080" y="1601470"/>
            <a:ext cx="1395095" cy="15240"/>
          </a:xfrm>
          <a:prstGeom prst="line">
            <a:avLst/>
          </a:prstGeom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C:/Users/ì´ë¤ì /AppData/Roaming/PolarisOffice/ETemp/9124_20052808/fImage93022315846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5"/>
          <a:stretch>
            <a:fillRect/>
          </a:stretch>
        </p:blipFill>
        <p:spPr>
          <a:xfrm>
            <a:off x="579120" y="4184650"/>
            <a:ext cx="2521585" cy="1753235"/>
          </a:xfrm>
          <a:prstGeom prst="rect">
            <a:avLst/>
          </a:prstGeom>
          <a:noFill/>
        </p:spPr>
      </p:pic>
      <p:pic>
        <p:nvPicPr>
          <p:cNvPr id="7" name="그림 6" descr="C:/Users/ì´ë¤ì /AppData/Roaming/PolarisOffice/ETemp/9124_20052808/fImage93022316633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47" t="3297" r="1602" b="6123"/>
          <a:stretch>
            <a:fillRect/>
          </a:stretch>
        </p:blipFill>
        <p:spPr>
          <a:xfrm>
            <a:off x="549275" y="1957705"/>
            <a:ext cx="2507615" cy="1884680"/>
          </a:xfrm>
          <a:prstGeom prst="rect">
            <a:avLst/>
          </a:prstGeom>
          <a:noFill/>
        </p:spPr>
      </p:pic>
      <p:sp>
        <p:nvSpPr>
          <p:cNvPr id="8" name="텍스트 상자 7"/>
          <p:cNvSpPr txBox="1">
            <a:spLocks/>
          </p:cNvSpPr>
          <p:nvPr/>
        </p:nvSpPr>
        <p:spPr>
          <a:xfrm>
            <a:off x="3219450" y="1586865"/>
            <a:ext cx="5756275" cy="585470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1. 근접센서(Proximity Sensor)</a:t>
            </a:r>
            <a:endParaRPr lang="ko-KR" altLang="en-US" sz="32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9" name="도형 8"/>
          <p:cNvSpPr>
            <a:spLocks/>
          </p:cNvSpPr>
          <p:nvPr/>
        </p:nvSpPr>
        <p:spPr>
          <a:xfrm>
            <a:off x="3090545" y="2174240"/>
            <a:ext cx="8969375" cy="4302760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: 물리적인 접촉없이 전자계의 힘을 이용, 물체의 존재 여부, 통과, 연속흐름, 적체 등의 감지 및 위치제어에 이용하는 센서. </a:t>
            </a:r>
            <a:endParaRPr lang="ko-KR" altLang="en-US" sz="24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54000" indent="-25400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"/>
            </a:pPr>
            <a:r>
              <a:rPr lang="en-US" altLang="ko-KR" sz="24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근접센서의 종류</a:t>
            </a:r>
            <a:endParaRPr lang="ko-KR" altLang="en-US" sz="24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: 고주파 발진형, 정전 용량형, 자기형, 광전형, 초음파형 등 으로 분류할 수 있다. </a:t>
            </a:r>
            <a:endParaRPr lang="ko-KR" altLang="en-US" sz="24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54000" indent="-25400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근접센서의 특징</a:t>
            </a:r>
            <a:endParaRPr lang="ko-KR" altLang="en-US" sz="24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: 검출물체의 재질과 크기에 따라 검출거리가 변한다. </a:t>
            </a:r>
            <a:endParaRPr lang="ko-KR" altLang="en-US" sz="24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54000" indent="-25400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근접센서의 선정시 유의할 점</a:t>
            </a:r>
            <a:endParaRPr lang="ko-KR" altLang="en-US" sz="24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: 검출물체의 재질, 크기, 그리고 취부조건에 유의해야 한다.</a:t>
            </a:r>
            <a:endParaRPr lang="ko-KR" altLang="en-US" sz="24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도형 7"/>
          <p:cNvSpPr>
            <a:spLocks/>
          </p:cNvSpPr>
          <p:nvPr/>
        </p:nvSpPr>
        <p:spPr>
          <a:xfrm>
            <a:off x="682625" y="2749550"/>
            <a:ext cx="11035665" cy="1671955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808990" y="1940560"/>
            <a:ext cx="6129020" cy="81280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2. 엔코더(Rotary Encoder)방식</a:t>
            </a:r>
            <a:endParaRPr lang="ko-KR" altLang="en-US" sz="32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 noGrp="1"/>
          </p:cNvSpPr>
          <p:nvPr>
            <p:ph idx="1"/>
          </p:nvPr>
        </p:nvSpPr>
        <p:spPr>
          <a:xfrm>
            <a:off x="1216025" y="2912110"/>
            <a:ext cx="9969500" cy="151384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Autofit/>
          </a:bodyPr>
          <a:lstStyle/>
          <a:p>
            <a:pPr marL="0" indent="0" algn="l" defTabSz="5080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:모터같은 회전하는 물체의 도는 방향과 속도를 검출해내는 목적으로 쓰는것 으로 회전축을 돌릴 때 좌 우 를 판별할 수 있는 2개의 펄스 신호가  속도에 비례해서 나오는 것.</a:t>
            </a:r>
            <a:endParaRPr lang="ko-KR" altLang="en-US" sz="2800" b="0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개체 틀 3"/>
          <p:cNvSpPr txBox="1">
            <a:spLocks noGrp="1"/>
          </p:cNvSpPr>
          <p:nvPr>
            <p:ph type="ctrTitle" idx="2"/>
          </p:nvPr>
        </p:nvSpPr>
        <p:spPr>
          <a:xfrm>
            <a:off x="2210435" y="596900"/>
            <a:ext cx="8001635" cy="1009015"/>
          </a:xfrm>
          <a:prstGeom prst="rect">
            <a:avLst/>
          </a:prstGeom>
          <a:solidFill>
            <a:srgbClr val="FFFFFF"/>
          </a:solidFill>
          <a:ln w="0">
            <a:noFill/>
            <a:prstDash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b">
            <a:noAutofit/>
          </a:bodyPr>
          <a:lstStyle/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9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9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9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9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9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9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800" b="1" cap="none" dirty="0" smtClean="0">
                <a:solidFill>
                  <a:srgbClr val="00FFC0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4. RPM센서의 종류와 원리</a:t>
            </a:r>
            <a:endParaRPr lang="ko-KR" altLang="en-US" sz="4800" b="1" cap="none" dirty="0" smtClean="0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텍스트 상자 4"/>
          <p:cNvSpPr txBox="1">
            <a:spLocks/>
          </p:cNvSpPr>
          <p:nvPr/>
        </p:nvSpPr>
        <p:spPr>
          <a:xfrm>
            <a:off x="252095" y="578485"/>
            <a:ext cx="1647825" cy="92392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b="1" cap="none" dirty="0" smtClean="0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4/4</a:t>
            </a:r>
            <a:endParaRPr lang="ko-KR" altLang="en-US" sz="5400" b="1" cap="none" dirty="0" smtClean="0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6" name="도형 5"/>
          <p:cNvCxnSpPr/>
          <p:nvPr/>
        </p:nvCxnSpPr>
        <p:spPr>
          <a:xfrm flipV="1">
            <a:off x="341630" y="1527175"/>
            <a:ext cx="1395095" cy="15240"/>
          </a:xfrm>
          <a:prstGeom prst="line">
            <a:avLst/>
          </a:prstGeom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C:/Users/ì´ë¤ì /AppData/Roaming/PolarisOffice/ETemp/9124_20052808/fImage65294324650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564380"/>
            <a:ext cx="7096125" cy="19386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950595" y="1856105"/>
            <a:ext cx="6705600" cy="78613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3. 비접촉식 레이저 선</a:t>
            </a:r>
            <a:endParaRPr lang="ko-KR" altLang="en-US" sz="36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 noGrp="1"/>
          </p:cNvSpPr>
          <p:nvPr>
            <p:ph type="ctrTitle" idx="3"/>
          </p:nvPr>
        </p:nvSpPr>
        <p:spPr>
          <a:xfrm>
            <a:off x="2228215" y="579120"/>
            <a:ext cx="8001635" cy="1009015"/>
          </a:xfrm>
          <a:prstGeom prst="rect">
            <a:avLst/>
          </a:prstGeom>
          <a:solidFill>
            <a:srgbClr val="FFFFFF"/>
          </a:solidFill>
          <a:ln w="0">
            <a:noFill/>
            <a:prstDash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b">
            <a:noAutofit/>
          </a:bodyPr>
          <a:lstStyle/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9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9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9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9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9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9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000" b="1" cap="none" dirty="0" smtClean="0">
                <a:latin typeface="맑은 고딕" charset="0"/>
                <a:ea typeface="맑은 고딕" charset="0"/>
              </a:rPr>
              <a:t/>
            </a:r>
            <a:br>
              <a:rPr lang="en-US" altLang="ko-KR" sz="4000" b="1" cap="none" dirty="0" smtClean="0">
                <a:latin typeface="맑은 고딕" charset="0"/>
                <a:ea typeface="맑은 고딕" charset="0"/>
              </a:rPr>
            </a:br>
            <a:r>
              <a:rPr lang="en-US" altLang="ko-KR" sz="4800" b="1" cap="none" dirty="0" smtClean="0">
                <a:solidFill>
                  <a:srgbClr val="00FFC0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4. RPM센서의 종류와 원리</a:t>
            </a:r>
            <a:endParaRPr lang="ko-KR" altLang="en-US" sz="4800" b="1" cap="none" dirty="0" smtClean="0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상자 3"/>
          <p:cNvSpPr txBox="1">
            <a:spLocks/>
          </p:cNvSpPr>
          <p:nvPr/>
        </p:nvSpPr>
        <p:spPr>
          <a:xfrm>
            <a:off x="342265" y="650240"/>
            <a:ext cx="1647825" cy="92392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b="1" cap="none" dirty="0" smtClean="0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4/4</a:t>
            </a:r>
            <a:endParaRPr lang="ko-KR" altLang="en-US" sz="5400" b="1" cap="none" dirty="0" smtClean="0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5" name="도형 4"/>
          <p:cNvCxnSpPr/>
          <p:nvPr/>
        </p:nvCxnSpPr>
        <p:spPr>
          <a:xfrm flipV="1">
            <a:off x="395605" y="1598930"/>
            <a:ext cx="1395095" cy="15240"/>
          </a:xfrm>
          <a:prstGeom prst="line">
            <a:avLst/>
          </a:prstGeom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도형 5"/>
          <p:cNvSpPr>
            <a:spLocks/>
          </p:cNvSpPr>
          <p:nvPr/>
        </p:nvSpPr>
        <p:spPr>
          <a:xfrm>
            <a:off x="970280" y="2821305"/>
            <a:ext cx="10064750" cy="1205230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cap="none" dirty="0" smtClean="0">
                <a:latin typeface="맑은 고딕" charset="0"/>
                <a:ea typeface="맑은 고딕" charset="0"/>
              </a:rPr>
              <a:t>회</a:t>
            </a: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회전물체에 반사 테이프를 붙이고 테이프에 레이저를 쏘아  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반사테이프에 반사된 레이져로 회전수를 카운트 함.</a:t>
            </a: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8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0" cap="none" dirty="0" smtClean="0">
                <a:latin typeface="맑은 고딕" charset="0"/>
                <a:ea typeface="맑은 고딕" charset="0"/>
              </a:rPr>
              <a:t>    </a:t>
            </a:r>
            <a:r>
              <a:rPr lang="en-US" altLang="ko-KR" sz="2400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</a:t>
            </a:r>
            <a:endParaRPr lang="ko-KR" altLang="en-US" sz="2400" b="0" cap="none" dirty="0" smtClean="0">
              <a:latin typeface="맑은 고딕" charset="0"/>
              <a:ea typeface="맑은 고딕" charset="0"/>
            </a:endParaRPr>
          </a:p>
        </p:txBody>
      </p:sp>
      <p:pic>
        <p:nvPicPr>
          <p:cNvPr id="7" name="그림 6" descr="C:/Users/ì´ë¤ì /AppData/Roaming/PolarisOffice/ETemp/9124_20052808/fImage374553829169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25" y="4305935"/>
            <a:ext cx="6668135" cy="196659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도형 4"/>
          <p:cNvSpPr/>
          <p:nvPr/>
        </p:nvSpPr>
        <p:spPr>
          <a:xfrm>
            <a:off x="-2013020" y="-434504"/>
            <a:ext cx="11957050" cy="6527800"/>
          </a:xfrm>
          <a:prstGeom prst="rect">
            <a:avLst/>
          </a:prstGeom>
          <a:solidFill>
            <a:schemeClr val="bg1">
              <a:lumMod val="85000"/>
              <a:lumOff val="0"/>
            </a:schemeClr>
          </a:solidFill>
          <a:ln w="635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4843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endParaRPr lang="ko-KR" altLang="en-US" sz="1800" b="0" cap="none">
              <a:latin typeface="맑은 고딕"/>
              <a:ea typeface="맑은 고딕"/>
            </a:endParaRPr>
          </a:p>
        </p:txBody>
      </p:sp>
      <p:cxnSp>
        <p:nvCxnSpPr>
          <p:cNvPr id="3" name="도형 3"/>
          <p:cNvCxnSpPr/>
          <p:nvPr/>
        </p:nvCxnSpPr>
        <p:spPr>
          <a:xfrm flipV="1">
            <a:off x="4115780" y="1214753"/>
            <a:ext cx="8472170" cy="15240"/>
          </a:xfrm>
          <a:prstGeom prst="line">
            <a:avLst/>
          </a:prstGeom>
          <a:ln w="57150" cap="flat" cmpd="sng">
            <a:solidFill>
              <a:schemeClr val="bg1">
                <a:alpha val="100000"/>
              </a:schemeClr>
            </a:solidFill>
            <a:prstDash val="solid"/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"/>
          <p:cNvSpPr txBox="1"/>
          <p:nvPr/>
        </p:nvSpPr>
        <p:spPr>
          <a:xfrm>
            <a:off x="5781181" y="386662"/>
            <a:ext cx="3879215" cy="828091"/>
          </a:xfrm>
          <a:prstGeom prst="rect">
            <a:avLst/>
          </a:prstGeom>
        </p:spPr>
        <p:txBody>
          <a:bodyPr vert="horz" wrap="square" lIns="91440" tIns="45720" rIns="91440" bIns="45720" anchor="b">
            <a:normAutofit fontScale="92500"/>
          </a:bodyPr>
          <a:lstStyle/>
          <a:p>
            <a:pPr marL="0" indent="0" algn="ctr" defTabSz="484375" eaLnBrk="0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ko-KR" altLang="en-US"/>
            </a:pPr>
            <a:r>
              <a:rPr kumimoji="0" lang="en-US" altLang="ko-KR" sz="4800" b="1" i="0" u="none" strike="noStrike" kern="1200" cap="none" normalizeH="0" dirty="0">
                <a:solidFill>
                  <a:schemeClr val="tx1"/>
                </a:solidFill>
                <a:latin typeface="Copperplate Gothic Light"/>
                <a:ea typeface="Copperplate Gothic Light"/>
              </a:rPr>
              <a:t>Contents</a:t>
            </a:r>
            <a:r>
              <a:rPr kumimoji="0" lang="ko-KR" altLang="en-US" sz="4800" b="1" i="0" u="none" strike="noStrike" kern="1200" cap="none" normalizeH="0" dirty="0">
                <a:solidFill>
                  <a:schemeClr val="tx1"/>
                </a:solidFill>
                <a:latin typeface="Copperplate Gothic Light"/>
                <a:ea typeface="Copperplate Gothic Light"/>
              </a:rPr>
              <a:t>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03269" y="1304764"/>
            <a:ext cx="547366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 sz="2800" b="1" dirty="0" smtClean="0">
                <a:latin typeface="맑은 고딕"/>
                <a:ea typeface="맑은 고딕"/>
                <a:cs typeface="맑은 고딕"/>
              </a:rPr>
              <a:t>1. </a:t>
            </a:r>
            <a:r>
              <a:rPr lang="en-US" altLang="ko-KR" sz="2800" b="1" dirty="0" smtClean="0">
                <a:latin typeface="맑은 고딕"/>
                <a:ea typeface="맑은 고딕"/>
                <a:cs typeface="맑은 고딕"/>
              </a:rPr>
              <a:t>3</a:t>
            </a: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상 유도전동기란</a:t>
            </a:r>
            <a:r>
              <a:rPr lang="en-US" altLang="ko-KR" sz="2800" b="1" dirty="0" smtClean="0">
                <a:latin typeface="맑은 고딕"/>
                <a:ea typeface="맑은 고딕"/>
                <a:cs typeface="맑은 고딕"/>
              </a:rPr>
              <a:t>?</a:t>
            </a:r>
            <a:endParaRPr lang="en-US" altLang="ko-KR" sz="2800" b="1" dirty="0" smtClean="0">
              <a:latin typeface="맑은 고딕"/>
              <a:ea typeface="맑은 고딕"/>
              <a:cs typeface="맑은 고딕"/>
            </a:endParaRPr>
          </a:p>
          <a:p>
            <a:pPr>
              <a:defRPr lang="ko-KR" altLang="en-US"/>
            </a:pPr>
            <a:endParaRPr lang="en-US" altLang="ko-KR" sz="2800" b="1" dirty="0" smtClean="0">
              <a:latin typeface="맑은 고딕"/>
              <a:ea typeface="맑은 고딕"/>
              <a:cs typeface="맑은 고딕"/>
            </a:endParaRPr>
          </a:p>
          <a:p>
            <a:pPr>
              <a:defRPr lang="ko-KR" altLang="en-US"/>
            </a:pPr>
            <a:r>
              <a:rPr lang="en-US" altLang="ko-KR" sz="2800" b="1" dirty="0" smtClean="0">
                <a:latin typeface="맑은 고딕"/>
                <a:ea typeface="맑은 고딕"/>
                <a:cs typeface="맑은 고딕"/>
              </a:rPr>
              <a:t>2.</a:t>
            </a: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 </a:t>
            </a:r>
            <a:r>
              <a:rPr lang="ko-KR" altLang="en-US" sz="2800" b="1" dirty="0">
                <a:latin typeface="맑은 고딕"/>
                <a:ea typeface="맑은 고딕"/>
                <a:cs typeface="맑은 고딕"/>
              </a:rPr>
              <a:t>3상2극 </a:t>
            </a: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전동기의 원리</a:t>
            </a:r>
            <a:endParaRPr lang="ko-KR" altLang="en-US" sz="2800" b="1" dirty="0">
              <a:latin typeface="맑은 고딕"/>
              <a:ea typeface="맑은 고딕"/>
              <a:cs typeface="맑은 고딕"/>
            </a:endParaRPr>
          </a:p>
          <a:p>
            <a:pPr>
              <a:defRPr lang="ko-KR" altLang="en-US"/>
            </a:pPr>
            <a:endParaRPr lang="ko-KR" altLang="en-US" sz="2800" b="1" dirty="0">
              <a:latin typeface="맑은 고딕"/>
              <a:ea typeface="맑은 고딕"/>
              <a:cs typeface="맑은 고딕"/>
            </a:endParaRPr>
          </a:p>
          <a:p>
            <a:pPr>
              <a:defRPr lang="ko-KR" altLang="en-US"/>
            </a:pPr>
            <a:r>
              <a:rPr lang="en-US" altLang="ko-KR" sz="2800" b="1" dirty="0">
                <a:latin typeface="맑은 고딕"/>
                <a:ea typeface="맑은 고딕"/>
                <a:cs typeface="맑은 고딕"/>
              </a:rPr>
              <a:t>3</a:t>
            </a: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. </a:t>
            </a:r>
            <a:r>
              <a:rPr lang="ko-KR" altLang="en-US" sz="2800" b="1" dirty="0" err="1" smtClean="0">
                <a:latin typeface="맑은 고딕"/>
                <a:ea typeface="맑은 고딕"/>
                <a:cs typeface="맑은 고딕"/>
              </a:rPr>
              <a:t>엔</a:t>
            </a:r>
            <a:r>
              <a:rPr lang="ko-KR" altLang="en-US" sz="2800" b="1" dirty="0" err="1" smtClean="0">
                <a:latin typeface="맑은 고딕"/>
                <a:ea typeface="맑은 고딕"/>
                <a:cs typeface="맑은 고딕"/>
              </a:rPr>
              <a:t>코더</a:t>
            </a: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 </a:t>
            </a: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종류</a:t>
            </a:r>
            <a:endParaRPr lang="ko-KR" altLang="en-US" sz="2800" b="1" dirty="0">
              <a:latin typeface="맑은 고딕"/>
              <a:ea typeface="맑은 고딕"/>
              <a:cs typeface="맑은 고딕"/>
            </a:endParaRPr>
          </a:p>
          <a:p>
            <a:pPr>
              <a:defRPr lang="ko-KR" altLang="en-US"/>
            </a:pPr>
            <a:endParaRPr lang="ko-KR" altLang="en-US" sz="2800" b="1" dirty="0">
              <a:latin typeface="맑은 고딕"/>
              <a:ea typeface="맑은 고딕"/>
              <a:cs typeface="맑은 고딕"/>
            </a:endParaRPr>
          </a:p>
          <a:p>
            <a:pPr>
              <a:defRPr lang="ko-KR" altLang="en-US"/>
            </a:pPr>
            <a:r>
              <a:rPr lang="en-US" altLang="ko-KR" sz="2800" b="1" dirty="0">
                <a:latin typeface="맑은 고딕"/>
                <a:ea typeface="맑은 고딕"/>
                <a:cs typeface="맑은 고딕"/>
              </a:rPr>
              <a:t>4</a:t>
            </a: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. </a:t>
            </a:r>
            <a:r>
              <a:rPr lang="ko-KR" altLang="en-US" sz="2800" b="1" dirty="0" err="1" smtClean="0">
                <a:latin typeface="맑은 고딕"/>
                <a:ea typeface="맑은 고딕"/>
                <a:cs typeface="맑은 고딕"/>
              </a:rPr>
              <a:t>엔코더</a:t>
            </a: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 차이점</a:t>
            </a:r>
            <a:endParaRPr lang="en-US" altLang="ko-KR" sz="2800" b="1" dirty="0" smtClean="0">
              <a:latin typeface="맑은 고딕"/>
              <a:ea typeface="맑은 고딕"/>
              <a:cs typeface="맑은 고딕"/>
            </a:endParaRPr>
          </a:p>
          <a:p>
            <a:pPr>
              <a:defRPr lang="ko-KR" altLang="en-US"/>
            </a:pPr>
            <a:endParaRPr lang="en-US" altLang="ko-KR" sz="2800" b="1" dirty="0">
              <a:latin typeface="맑은 고딕"/>
              <a:ea typeface="맑은 고딕"/>
              <a:cs typeface="맑은 고딕"/>
            </a:endParaRPr>
          </a:p>
          <a:p>
            <a:pPr>
              <a:defRPr lang="ko-KR" altLang="en-US"/>
            </a:pPr>
            <a:r>
              <a:rPr lang="en-US" altLang="ko-KR" sz="2800" b="1" dirty="0" smtClean="0">
                <a:latin typeface="맑은 고딕"/>
                <a:ea typeface="맑은 고딕"/>
                <a:cs typeface="맑은 고딕"/>
              </a:rPr>
              <a:t>5. </a:t>
            </a:r>
            <a:r>
              <a:rPr lang="ko-KR" altLang="en-US" sz="2800" b="1" dirty="0" err="1" smtClean="0">
                <a:latin typeface="맑은 고딕"/>
                <a:ea typeface="맑은 고딕"/>
                <a:cs typeface="맑은 고딕"/>
              </a:rPr>
              <a:t>엔코더</a:t>
            </a: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 구조</a:t>
            </a:r>
            <a:endParaRPr lang="en-US" altLang="ko-KR" sz="2800" b="1" dirty="0" smtClean="0">
              <a:latin typeface="맑은 고딕"/>
              <a:ea typeface="맑은 고딕"/>
              <a:cs typeface="맑은 고딕"/>
            </a:endParaRPr>
          </a:p>
          <a:p>
            <a:pPr>
              <a:defRPr lang="ko-KR" altLang="en-US"/>
            </a:pPr>
            <a:endParaRPr lang="en-US" altLang="ko-KR" sz="2800" b="1" dirty="0">
              <a:latin typeface="맑은 고딕"/>
              <a:ea typeface="맑은 고딕"/>
              <a:cs typeface="맑은 고딕"/>
            </a:endParaRPr>
          </a:p>
          <a:p>
            <a:pPr>
              <a:defRPr lang="ko-KR" altLang="en-US"/>
            </a:pPr>
            <a:r>
              <a:rPr lang="en-US" altLang="ko-KR" sz="2800" b="1" dirty="0" smtClean="0">
                <a:latin typeface="맑은 고딕"/>
                <a:ea typeface="맑은 고딕"/>
                <a:cs typeface="맑은 고딕"/>
              </a:rPr>
              <a:t>6. </a:t>
            </a: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제품 선정</a:t>
            </a:r>
            <a:endParaRPr lang="ko-KR" altLang="en-US" sz="2800" b="1" dirty="0"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0329" y="116632"/>
            <a:ext cx="5999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1. 3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상 유도 전동기란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36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" name="_x163451968" descr="EMB00000f741d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994" y="1109137"/>
            <a:ext cx="4680520" cy="270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276020" y="1028938"/>
            <a:ext cx="48965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en-US" altLang="ko-KR" dirty="0"/>
              <a:t>→</a:t>
            </a:r>
            <a:r>
              <a:rPr lang="en-US" altLang="ko-KR" b="1" dirty="0" smtClean="0"/>
              <a:t>3</a:t>
            </a:r>
            <a:r>
              <a:rPr lang="ko-KR" altLang="en-US" b="1" dirty="0"/>
              <a:t>상유도전동기는</a:t>
            </a:r>
            <a:r>
              <a:rPr lang="ko-KR" altLang="en-US" b="1" dirty="0"/>
              <a:t> 서로 다른 위상을 가지는 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3</a:t>
            </a:r>
            <a:r>
              <a:rPr lang="ko-KR" altLang="en-US" b="1" dirty="0"/>
              <a:t>개의 교류를 이용해 전자석을 만들어 동력을 얻는 장치입니다</a:t>
            </a:r>
            <a:r>
              <a:rPr lang="en-US" altLang="ko-KR" b="1" dirty="0"/>
              <a:t>.</a:t>
            </a:r>
            <a:endParaRPr lang="ko-KR" altLang="en-US" b="1" dirty="0"/>
          </a:p>
          <a:p>
            <a:pPr fontAlgn="base" latinLnBrk="1"/>
            <a:r>
              <a:rPr lang="en-US" altLang="ko-KR" dirty="0"/>
              <a:t>R</a:t>
            </a:r>
            <a:r>
              <a:rPr lang="ko-KR" altLang="en-US" dirty="0"/>
              <a:t>상과 </a:t>
            </a:r>
            <a:r>
              <a:rPr lang="en-US" altLang="ko-KR" dirty="0"/>
              <a:t>S</a:t>
            </a:r>
            <a:r>
              <a:rPr lang="ko-KR" altLang="en-US" dirty="0"/>
              <a:t>상과 </a:t>
            </a:r>
            <a:r>
              <a:rPr lang="en-US" altLang="ko-KR" dirty="0"/>
              <a:t>T</a:t>
            </a:r>
            <a:r>
              <a:rPr lang="ko-KR" altLang="en-US" dirty="0"/>
              <a:t>상의 위상은 각각 </a:t>
            </a:r>
            <a:r>
              <a:rPr lang="en-US" altLang="ko-KR" dirty="0"/>
              <a:t>120</a:t>
            </a:r>
            <a:r>
              <a:rPr lang="ko-KR" altLang="en-US" dirty="0"/>
              <a:t>도 차이가 나며</a:t>
            </a:r>
            <a:r>
              <a:rPr lang="en-US" altLang="ko-KR" dirty="0"/>
              <a:t>, R</a:t>
            </a:r>
            <a:r>
              <a:rPr lang="ko-KR" altLang="en-US" dirty="0"/>
              <a:t>상을 기준으로 </a:t>
            </a:r>
            <a:r>
              <a:rPr lang="en-US" altLang="ko-KR" dirty="0"/>
              <a:t>S</a:t>
            </a:r>
            <a:r>
              <a:rPr lang="ko-KR" altLang="en-US" dirty="0"/>
              <a:t>상은 </a:t>
            </a:r>
            <a:r>
              <a:rPr lang="en-US" altLang="ko-KR" dirty="0"/>
              <a:t>R</a:t>
            </a:r>
            <a:r>
              <a:rPr lang="ko-KR" altLang="en-US" dirty="0"/>
              <a:t>상보다 </a:t>
            </a:r>
            <a:r>
              <a:rPr lang="en-US" altLang="ko-KR" dirty="0"/>
              <a:t>120</a:t>
            </a:r>
            <a:r>
              <a:rPr lang="ko-KR" altLang="en-US" dirty="0"/>
              <a:t>도 앞서고</a:t>
            </a:r>
            <a:r>
              <a:rPr lang="en-US" altLang="ko-KR" dirty="0"/>
              <a:t>, T</a:t>
            </a:r>
            <a:r>
              <a:rPr lang="ko-KR" altLang="en-US" dirty="0"/>
              <a:t>상은 </a:t>
            </a:r>
            <a:r>
              <a:rPr lang="en-US" altLang="ko-KR" dirty="0"/>
              <a:t>S</a:t>
            </a:r>
            <a:r>
              <a:rPr lang="ko-KR" altLang="en-US" dirty="0"/>
              <a:t>상보다 </a:t>
            </a:r>
            <a:r>
              <a:rPr lang="en-US" altLang="ko-KR" dirty="0"/>
              <a:t>120</a:t>
            </a:r>
            <a:r>
              <a:rPr lang="ko-KR" altLang="en-US" dirty="0"/>
              <a:t>도 앞서 있습니다</a:t>
            </a:r>
            <a:r>
              <a:rPr lang="en-US" altLang="ko-KR" dirty="0" smtClean="0"/>
              <a:t>.</a:t>
            </a:r>
            <a:r>
              <a:rPr lang="ko-KR" altLang="en-US" dirty="0"/>
              <a:t> </a:t>
            </a:r>
            <a:r>
              <a:rPr lang="ko-KR" altLang="en-US" dirty="0"/>
              <a:t>극수에</a:t>
            </a:r>
            <a:r>
              <a:rPr lang="ko-KR" altLang="en-US" dirty="0"/>
              <a:t> 따라 한 상에 들어가고 나가는 권선의 개수가 달라지는데</a:t>
            </a:r>
            <a:r>
              <a:rPr lang="en-US" altLang="ko-KR" dirty="0"/>
              <a:t>, 2</a:t>
            </a:r>
            <a:r>
              <a:rPr lang="ko-KR" altLang="en-US" dirty="0"/>
              <a:t>극의 경우 한 상에 권선이 </a:t>
            </a:r>
            <a:r>
              <a:rPr lang="en-US" altLang="ko-KR" dirty="0"/>
              <a:t>2</a:t>
            </a:r>
            <a:r>
              <a:rPr lang="ko-KR" altLang="en-US" dirty="0"/>
              <a:t>번 지나가는 것을 뜻합니다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endParaRPr lang="ko-KR" altLang="en-US" dirty="0"/>
          </a:p>
        </p:txBody>
      </p:sp>
      <p:pic>
        <p:nvPicPr>
          <p:cNvPr id="11" name="_x163451568" descr="EMB00000f741d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203" y="4006688"/>
            <a:ext cx="4416115" cy="253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294022" y="4362315"/>
            <a:ext cx="48605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ko-KR" altLang="en-US" dirty="0" smtClean="0">
                <a:latin typeface="바탕"/>
                <a:ea typeface="바탕"/>
              </a:rPr>
              <a:t>→</a:t>
            </a:r>
            <a:r>
              <a:rPr lang="ko-KR" altLang="en-US" dirty="0" smtClean="0"/>
              <a:t>우리나라의 </a:t>
            </a:r>
            <a:r>
              <a:rPr lang="ko-KR" altLang="en-US" dirty="0"/>
              <a:t>경우 교류의 </a:t>
            </a:r>
            <a:r>
              <a:rPr lang="ko-KR" altLang="en-US" dirty="0" smtClean="0"/>
              <a:t>주파수가 </a:t>
            </a:r>
            <a:r>
              <a:rPr lang="en-US" altLang="ko-KR" dirty="0"/>
              <a:t>60Hz</a:t>
            </a:r>
            <a:r>
              <a:rPr lang="ko-KR" altLang="en-US" dirty="0"/>
              <a:t>이므로</a:t>
            </a:r>
            <a:r>
              <a:rPr lang="en-US" altLang="ko-KR" dirty="0"/>
              <a:t>, </a:t>
            </a:r>
            <a:r>
              <a:rPr lang="ko-KR" altLang="en-US" dirty="0"/>
              <a:t>전동기를 </a:t>
            </a:r>
            <a:r>
              <a:rPr lang="ko-KR" altLang="en-US" dirty="0" smtClean="0"/>
              <a:t>돌릴 때는 </a:t>
            </a:r>
            <a:r>
              <a:rPr lang="en-US" altLang="ko-KR" dirty="0"/>
              <a:t>1</a:t>
            </a:r>
            <a:r>
              <a:rPr lang="ko-KR" altLang="en-US" dirty="0"/>
              <a:t>초에 모터의 </a:t>
            </a:r>
            <a:r>
              <a:rPr lang="ko-KR" altLang="en-US" dirty="0"/>
              <a:t>회전수는</a:t>
            </a:r>
            <a:r>
              <a:rPr lang="ko-KR" altLang="en-US" dirty="0"/>
              <a:t> </a:t>
            </a:r>
            <a:r>
              <a:rPr lang="en-US" altLang="ko-KR" dirty="0"/>
              <a:t>60</a:t>
            </a:r>
            <a:r>
              <a:rPr lang="ko-KR" altLang="en-US" dirty="0"/>
              <a:t>이고</a:t>
            </a:r>
            <a:r>
              <a:rPr lang="en-US" altLang="ko-KR" dirty="0"/>
              <a:t>(</a:t>
            </a:r>
            <a:r>
              <a:rPr lang="ko-KR" altLang="en-US" dirty="0"/>
              <a:t>실제로는 마찰로 인해 더 적음</a:t>
            </a:r>
            <a:r>
              <a:rPr lang="en-US" altLang="ko-KR" dirty="0"/>
              <a:t>), 1</a:t>
            </a:r>
            <a:r>
              <a:rPr lang="ko-KR" altLang="en-US" dirty="0" smtClean="0"/>
              <a:t>분 동안에는 </a:t>
            </a:r>
            <a:r>
              <a:rPr lang="ko-KR" altLang="en-US" dirty="0"/>
              <a:t>모터가 </a:t>
            </a:r>
            <a:r>
              <a:rPr lang="en-US" altLang="ko-KR" dirty="0"/>
              <a:t>60 x 60 = 3600</a:t>
            </a:r>
            <a:r>
              <a:rPr lang="ko-KR" altLang="en-US" dirty="0"/>
              <a:t>번 회전을 하게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782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7447" y="452391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3200" b="1" dirty="0">
                <a:latin typeface="맑은 고딕" pitchFamily="50" charset="-127"/>
                <a:ea typeface="맑은 고딕" pitchFamily="50" charset="-127"/>
              </a:rPr>
              <a:t>상 유도 전동기 원리</a:t>
            </a:r>
          </a:p>
        </p:txBody>
      </p:sp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1255474"/>
            <a:ext cx="5982535" cy="2372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36845" y="4365104"/>
            <a:ext cx="5471637" cy="147732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그림과 같이 금속원통의 </a:t>
            </a:r>
            <a:r>
              <a:rPr lang="ko-KR" altLang="en-US" dirty="0" err="1" smtClean="0"/>
              <a:t>회전자</a:t>
            </a:r>
            <a:r>
              <a:rPr lang="ko-KR" altLang="en-US" dirty="0" smtClean="0"/>
              <a:t> 주위에 </a:t>
            </a:r>
            <a:r>
              <a:rPr lang="en-US" altLang="ko-KR" dirty="0" smtClean="0"/>
              <a:t>3</a:t>
            </a:r>
            <a:r>
              <a:rPr lang="ko-KR" altLang="en-US" dirty="0" smtClean="0"/>
              <a:t>상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aa’</a:t>
            </a:r>
            <a:r>
              <a:rPr lang="en-US" altLang="ko-KR" dirty="0" err="1" smtClean="0">
                <a:latin typeface="바탕"/>
                <a:ea typeface="바탕"/>
              </a:rPr>
              <a:t>bb’cc</a:t>
            </a:r>
            <a:r>
              <a:rPr lang="en-US" altLang="ko-KR" dirty="0" smtClean="0">
                <a:latin typeface="바탕"/>
                <a:ea typeface="바탕"/>
              </a:rPr>
              <a:t>’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전원을 인가하면</a:t>
            </a:r>
            <a:r>
              <a:rPr lang="en-US" altLang="ko-KR" dirty="0"/>
              <a:t> </a:t>
            </a:r>
            <a:r>
              <a:rPr lang="ko-KR" altLang="en-US" dirty="0" smtClean="0"/>
              <a:t>시계방향으로 회전자기장</a:t>
            </a:r>
            <a:endParaRPr lang="en-US" altLang="ko-KR" dirty="0" smtClean="0"/>
          </a:p>
          <a:p>
            <a:r>
              <a:rPr lang="ko-KR" altLang="en-US" dirty="0" smtClean="0"/>
              <a:t>이 생긴다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따라서 유도전동기의 회전원리에 따라 </a:t>
            </a:r>
            <a:r>
              <a:rPr lang="ko-KR" altLang="en-US" dirty="0" err="1" smtClean="0"/>
              <a:t>회전자도</a:t>
            </a:r>
            <a:r>
              <a:rPr lang="ko-KR" altLang="en-US" dirty="0" smtClean="0"/>
              <a:t> 시계방향으로 회전한다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8" name="오른쪽 화살표 7"/>
          <p:cNvSpPr/>
          <p:nvPr/>
        </p:nvSpPr>
        <p:spPr>
          <a:xfrm rot="16200000">
            <a:off x="1847528" y="3941392"/>
            <a:ext cx="578007" cy="252028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363702" y="1340768"/>
            <a:ext cx="4572508" cy="2862322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상 </a:t>
            </a:r>
            <a:r>
              <a:rPr lang="ko-KR" altLang="en-US" dirty="0" smtClean="0"/>
              <a:t>농형</a:t>
            </a:r>
            <a:r>
              <a:rPr lang="ko-KR" altLang="en-US" dirty="0" smtClean="0"/>
              <a:t> 유동전동기의 회전자중 철심에 결합시키는 도체를 나타낸 것으로 구리막대와 단락환 으로 되어있다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시계방향으로 회전자기장이 생기면 도체는 반대방향으로 움직이는 것과 같으며 이 회전자기장에 의한 </a:t>
            </a:r>
            <a:r>
              <a:rPr lang="ko-KR" altLang="en-US" dirty="0" smtClean="0"/>
              <a:t>자속에</a:t>
            </a:r>
            <a:r>
              <a:rPr lang="ko-KR" altLang="en-US" dirty="0" smtClean="0"/>
              <a:t> 의해 </a:t>
            </a:r>
            <a:r>
              <a:rPr lang="ko-KR" altLang="en-US" dirty="0" smtClean="0"/>
              <a:t>플레밍의</a:t>
            </a:r>
            <a:r>
              <a:rPr lang="ko-KR" altLang="en-US" dirty="0" smtClean="0"/>
              <a:t> 오른손 법칙에 따라 </a:t>
            </a:r>
            <a:r>
              <a:rPr lang="ko-KR" altLang="en-US" dirty="0" smtClean="0"/>
              <a:t>회전자에</a:t>
            </a:r>
            <a:r>
              <a:rPr lang="ko-KR" altLang="en-US" dirty="0" smtClean="0"/>
              <a:t> </a:t>
            </a:r>
            <a:r>
              <a:rPr lang="ko-KR" altLang="en-US" dirty="0" smtClean="0"/>
              <a:t>기전력이</a:t>
            </a:r>
            <a:r>
              <a:rPr lang="ko-KR" altLang="en-US" dirty="0" smtClean="0"/>
              <a:t> 발생한다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 </a:t>
            </a:r>
            <a:r>
              <a:rPr lang="ko-KR" altLang="en-US" dirty="0" smtClean="0"/>
              <a:t>기전력은</a:t>
            </a:r>
            <a:r>
              <a:rPr lang="ko-KR" altLang="en-US" dirty="0" smtClean="0"/>
              <a:t> 다시 </a:t>
            </a:r>
            <a:r>
              <a:rPr lang="ko-KR" altLang="en-US" dirty="0" smtClean="0"/>
              <a:t>플레밍의</a:t>
            </a:r>
            <a:r>
              <a:rPr lang="ko-KR" altLang="en-US" dirty="0" smtClean="0"/>
              <a:t> 왼손법칙에 적용을 받아 </a:t>
            </a:r>
            <a:r>
              <a:rPr lang="ko-KR" altLang="en-US" dirty="0" err="1" smtClean="0"/>
              <a:t>회전자를</a:t>
            </a:r>
            <a:r>
              <a:rPr lang="ko-KR" altLang="en-US" dirty="0" smtClean="0"/>
              <a:t> 시계방향으로 회전하도록 하는 것이다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2" name="아래쪽 화살표 11"/>
          <p:cNvSpPr/>
          <p:nvPr/>
        </p:nvSpPr>
        <p:spPr>
          <a:xfrm rot="5400000">
            <a:off x="6998263" y="1390270"/>
            <a:ext cx="318165" cy="382758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4963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3719736" y="786769"/>
            <a:ext cx="6705600" cy="78613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ko-KR" altLang="en-US" sz="3600" b="1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  </a:t>
            </a:r>
            <a:r>
              <a:rPr lang="en-US" altLang="ko-KR" sz="3600" b="1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3.</a:t>
            </a:r>
            <a:r>
              <a:rPr lang="ko-KR" altLang="en-US" sz="3600" b="1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</a:t>
            </a:r>
            <a:r>
              <a:rPr lang="ko-KR" altLang="en-US" sz="3600" b="1" dirty="0" err="1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엔코더</a:t>
            </a:r>
            <a:r>
              <a:rPr lang="ko-KR" altLang="en-US" sz="36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</a:t>
            </a:r>
            <a:r>
              <a:rPr lang="ko-KR" altLang="en-US" sz="3600" b="1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종류</a:t>
            </a:r>
          </a:p>
        </p:txBody>
      </p:sp>
      <p:sp>
        <p:nvSpPr>
          <p:cNvPr id="6" name="도형 5"/>
          <p:cNvSpPr>
            <a:spLocks/>
          </p:cNvSpPr>
          <p:nvPr/>
        </p:nvSpPr>
        <p:spPr>
          <a:xfrm>
            <a:off x="749411" y="1762795"/>
            <a:ext cx="4446489" cy="2916324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algn="ctr" fontAlgn="base" latinLnBrk="1"/>
            <a:r>
              <a:rPr lang="ko-KR" altLang="en-US" sz="2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앱솔루트</a:t>
            </a:r>
            <a:r>
              <a:rPr lang="ko-KR" altLang="en-US" sz="2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엔코더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fontAlgn="base" latinLnBrk="1"/>
            <a:endParaRPr lang="en-US" altLang="ko-KR" sz="2400" b="1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fontAlgn="base" latinLnBrk="1"/>
            <a:r>
              <a:rPr lang="ko-KR" altLang="en-US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출력형식 </a:t>
            </a:r>
            <a:r>
              <a:rPr lang="en-US" altLang="ko-KR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: </a:t>
            </a:r>
            <a:r>
              <a:rPr lang="ko-KR" altLang="en-US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회전축의 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회전각에 따라 </a:t>
            </a:r>
            <a:r>
              <a:rPr lang="en-US" altLang="ko-KR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Parallel Code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로 출력됨 </a:t>
            </a:r>
          </a:p>
          <a:p>
            <a:pPr fontAlgn="base" latinLnBrk="1">
              <a:lnSpc>
                <a:spcPct val="2000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절대위치 </a:t>
            </a:r>
            <a:r>
              <a:rPr lang="en-US" altLang="ko-KR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: </a:t>
            </a:r>
            <a:r>
              <a:rPr lang="ko-KR" altLang="en-US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상시 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판별 가능함 </a:t>
            </a:r>
          </a:p>
          <a:p>
            <a:pPr fontAlgn="base" latinLnBrk="1">
              <a:lnSpc>
                <a:spcPct val="2000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측정범위 </a:t>
            </a:r>
            <a:r>
              <a:rPr lang="en-US" altLang="ko-KR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: 0 </a:t>
            </a:r>
            <a:r>
              <a:rPr lang="en-US" altLang="ko-KR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~ 360° </a:t>
            </a:r>
            <a:endParaRPr lang="ko-KR" altLang="en-US" sz="1200" b="1" dirty="0">
              <a:solidFill>
                <a:schemeClr val="tx1"/>
              </a:solidFill>
              <a:latin typeface="HY중고딕" pitchFamily="18" charset="-127"/>
              <a:ea typeface="HY중고딕" pitchFamily="18" charset="-127"/>
            </a:endParaRPr>
          </a:p>
          <a:p>
            <a:pPr fontAlgn="base" latinLnBrk="1">
              <a:lnSpc>
                <a:spcPct val="2000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정전시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: </a:t>
            </a:r>
            <a:r>
              <a:rPr lang="ko-KR" altLang="en-US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전원 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복구 후에도 절대위치 유지 계수가 </a:t>
            </a:r>
            <a:r>
              <a:rPr lang="ko-KR" altLang="en-US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 불필요 하므로 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에러 발생 없음 </a:t>
            </a:r>
          </a:p>
          <a:p>
            <a:pPr algn="ctr" fontAlgn="base" latinLnBrk="1"/>
            <a:endParaRPr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도형 5"/>
          <p:cNvSpPr>
            <a:spLocks/>
          </p:cNvSpPr>
          <p:nvPr/>
        </p:nvSpPr>
        <p:spPr>
          <a:xfrm>
            <a:off x="6184094" y="1726791"/>
            <a:ext cx="4536504" cy="2988332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algn="ctr" fontAlgn="base" latinLnBrk="1"/>
            <a:r>
              <a:rPr lang="ko-KR" altLang="en-US" sz="2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인크리멘탈</a:t>
            </a:r>
            <a:r>
              <a:rPr lang="ko-KR" altLang="en-US" sz="2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엔코더</a:t>
            </a:r>
            <a:endParaRPr lang="en-US" altLang="ko-KR" sz="2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fontAlgn="base" latinLnBrk="1"/>
            <a:endParaRPr lang="ko-KR" altLang="en-US" sz="1100" dirty="0">
              <a:solidFill>
                <a:schemeClr val="tx1"/>
              </a:solidFill>
              <a:latin typeface="HY중고딕" pitchFamily="18" charset="-127"/>
              <a:ea typeface="HY중고딕" pitchFamily="18" charset="-127"/>
            </a:endParaRPr>
          </a:p>
          <a:p>
            <a:pPr fontAlgn="base" latinLnBrk="1">
              <a:lnSpc>
                <a:spcPct val="2000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출력형식 </a:t>
            </a:r>
            <a:r>
              <a:rPr lang="en-US" altLang="ko-KR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: </a:t>
            </a:r>
            <a:r>
              <a:rPr lang="ko-KR" altLang="en-US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회전축의 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회전각에 따라 </a:t>
            </a:r>
            <a:r>
              <a:rPr lang="ko-KR" altLang="en-US" sz="1200" b="1" dirty="0" err="1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구형파로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 출력됨 </a:t>
            </a:r>
            <a:endParaRPr lang="ko-KR" altLang="en-US" sz="1200" dirty="0">
              <a:solidFill>
                <a:schemeClr val="tx1"/>
              </a:solidFill>
              <a:latin typeface="HY중고딕" pitchFamily="18" charset="-127"/>
              <a:ea typeface="HY중고딕" pitchFamily="18" charset="-127"/>
            </a:endParaRPr>
          </a:p>
          <a:p>
            <a:pPr fontAlgn="base" latinLnBrk="1">
              <a:lnSpc>
                <a:spcPct val="2000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절대위치 </a:t>
            </a:r>
            <a:r>
              <a:rPr lang="en-US" altLang="ko-KR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: </a:t>
            </a:r>
            <a:r>
              <a:rPr lang="ko-KR" altLang="en-US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기준위치</a:t>
            </a:r>
            <a:r>
              <a:rPr lang="en-US" altLang="ko-KR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원점</a:t>
            </a:r>
            <a:r>
              <a:rPr lang="en-US" altLang="ko-KR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로부터 계수됨</a:t>
            </a:r>
            <a:r>
              <a:rPr lang="en-US" altLang="ko-KR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(Counter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필요</a:t>
            </a:r>
            <a:r>
              <a:rPr lang="en-US" altLang="ko-KR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) </a:t>
            </a:r>
            <a:endParaRPr lang="ko-KR" altLang="en-US" sz="1200" dirty="0">
              <a:solidFill>
                <a:schemeClr val="tx1"/>
              </a:solidFill>
              <a:latin typeface="HY중고딕" pitchFamily="18" charset="-127"/>
              <a:ea typeface="HY중고딕" pitchFamily="18" charset="-127"/>
            </a:endParaRPr>
          </a:p>
          <a:p>
            <a:pPr fontAlgn="base" latinLnBrk="1">
              <a:lnSpc>
                <a:spcPct val="2000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측정범위 </a:t>
            </a:r>
            <a:r>
              <a:rPr lang="ko-KR" altLang="en-US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: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분해능</a:t>
            </a:r>
            <a:r>
              <a:rPr lang="en-US" altLang="ko-KR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출력펄스 수</a:t>
            </a:r>
            <a:r>
              <a:rPr lang="en-US" altLang="ko-KR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에 의해 결정됨 </a:t>
            </a:r>
            <a:endParaRPr lang="ko-KR" altLang="en-US" sz="1200" dirty="0">
              <a:solidFill>
                <a:schemeClr val="tx1"/>
              </a:solidFill>
              <a:latin typeface="HY중고딕" pitchFamily="18" charset="-127"/>
              <a:ea typeface="HY중고딕" pitchFamily="18" charset="-127"/>
            </a:endParaRPr>
          </a:p>
          <a:p>
            <a:pPr fontAlgn="base" latinLnBrk="1">
              <a:lnSpc>
                <a:spcPct val="200000"/>
              </a:lnSpc>
            </a:pPr>
            <a:r>
              <a:rPr lang="ko-KR" altLang="en-US" sz="1200" b="1" dirty="0" err="1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정전시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: </a:t>
            </a:r>
            <a:r>
              <a:rPr lang="ko-KR" altLang="en-US" sz="1200" b="1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전원 </a:t>
            </a:r>
            <a:r>
              <a:rPr lang="ko-KR" altLang="en-US" sz="1200" b="1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복구 후에는 원점을 찾아야 함</a:t>
            </a:r>
            <a:endParaRPr lang="ko-KR" altLang="en-US" sz="1200" dirty="0">
              <a:solidFill>
                <a:schemeClr val="tx1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 fontAlgn="base" latinLnBrk="1"/>
            <a:endParaRPr altLang="en-US" sz="2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69029464" descr="EMB000016b81d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4930223"/>
            <a:ext cx="2105385" cy="176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69029704" descr="EMB000016b81d4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832" y="4969235"/>
            <a:ext cx="1979747" cy="149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58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407368" y="872716"/>
            <a:ext cx="9433048" cy="78613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 fontScale="90000"/>
          </a:bodyPr>
          <a:lstStyle/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ko-KR" altLang="en-US" sz="3600" b="1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          </a:t>
            </a:r>
            <a:r>
              <a:rPr lang="en-US" altLang="ko-KR" sz="3600" b="1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4. </a:t>
            </a:r>
            <a:r>
              <a:rPr lang="ko-KR" altLang="en-US" sz="3600" b="1" dirty="0" err="1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앱솔루트</a:t>
            </a:r>
            <a:r>
              <a:rPr lang="en-US" altLang="ko-KR" sz="3600" b="1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, </a:t>
            </a:r>
            <a:r>
              <a:rPr lang="ko-KR" altLang="en-US" sz="3600" b="1" dirty="0" err="1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인크리멘탈</a:t>
            </a:r>
            <a:r>
              <a:rPr lang="ko-KR" altLang="en-US" sz="3600" b="1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</a:t>
            </a:r>
            <a:r>
              <a:rPr lang="ko-KR" altLang="en-US" sz="3600" b="1" dirty="0" err="1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엔코더</a:t>
            </a:r>
            <a:r>
              <a:rPr lang="ko-KR" altLang="en-US" sz="3600" b="1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</a:t>
            </a:r>
            <a:r>
              <a:rPr lang="ko-KR" altLang="en-US" sz="3600" b="1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차이점 </a:t>
            </a:r>
            <a:endParaRPr lang="ko-KR" altLang="en-US" sz="3600" b="1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도형 5"/>
          <p:cNvSpPr>
            <a:spLocks/>
          </p:cNvSpPr>
          <p:nvPr/>
        </p:nvSpPr>
        <p:spPr>
          <a:xfrm>
            <a:off x="830827" y="2228642"/>
            <a:ext cx="4446489" cy="3576622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algn="ctr" fontAlgn="base" latinLnBrk="1">
              <a:lnSpc>
                <a:spcPct val="200000"/>
              </a:lnSpc>
            </a:pPr>
            <a:r>
              <a:rPr lang="ko-KR" altLang="en-US" sz="2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앱솔루트</a:t>
            </a:r>
            <a:r>
              <a:rPr lang="ko-KR" altLang="en-US" sz="2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엔코더</a:t>
            </a:r>
            <a:endParaRPr lang="en-US" altLang="ko-KR" sz="2400" b="1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 latinLnBrk="1"/>
            <a:r>
              <a:rPr lang="en-US" altLang="ko-KR" sz="16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자기 </a:t>
            </a:r>
            <a:r>
              <a:rPr lang="ko-KR" altLang="en-US" sz="1600" b="1" dirty="0">
                <a:solidFill>
                  <a:schemeClr val="tx1"/>
                </a:solidFill>
              </a:rPr>
              <a:t>위치를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기억함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 fontAlgn="base" latinLnBrk="1"/>
            <a:endParaRPr lang="en-US" altLang="ko-KR" sz="1600" b="1" dirty="0">
              <a:solidFill>
                <a:schemeClr val="tx1"/>
              </a:solidFill>
            </a:endParaRPr>
          </a:p>
          <a:p>
            <a:pPr fontAlgn="base" latinLnBrk="1"/>
            <a:r>
              <a:rPr lang="en-US" altLang="ko-KR" sz="16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전원 </a:t>
            </a:r>
            <a:r>
              <a:rPr lang="ko-KR" altLang="en-US" sz="1600" b="1" dirty="0">
                <a:solidFill>
                  <a:schemeClr val="tx1"/>
                </a:solidFill>
              </a:rPr>
              <a:t>투입이 되면 현재 위치에 맞는 </a:t>
            </a:r>
            <a:r>
              <a:rPr lang="ko-KR" altLang="en-US" sz="1600" b="1" dirty="0" err="1">
                <a:solidFill>
                  <a:schemeClr val="tx1"/>
                </a:solidFill>
              </a:rPr>
              <a:t>엔코더</a:t>
            </a:r>
            <a:r>
              <a:rPr lang="ko-KR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>
                <a:solidFill>
                  <a:schemeClr val="tx1"/>
                </a:solidFill>
              </a:rPr>
              <a:t>데이타가</a:t>
            </a:r>
            <a:r>
              <a:rPr lang="ko-KR" altLang="en-US" sz="1600" b="1" dirty="0">
                <a:solidFill>
                  <a:schemeClr val="tx1"/>
                </a:solidFill>
              </a:rPr>
              <a:t> 있으므로 바로 절대 위치를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알 수 있음</a:t>
            </a:r>
            <a:endParaRPr lang="ko-KR" altLang="en-US" sz="1600" dirty="0">
              <a:solidFill>
                <a:schemeClr val="tx1"/>
              </a:solidFill>
            </a:endParaRPr>
          </a:p>
          <a:p>
            <a:pPr fontAlgn="base" latinLnBrk="1"/>
            <a:endParaRPr lang="ko-KR" altLang="en-US" sz="1200" dirty="0">
              <a:solidFill>
                <a:schemeClr val="tx1"/>
              </a:solidFill>
            </a:endParaRPr>
          </a:p>
          <a:p>
            <a:pPr algn="ctr" fontAlgn="base" latinLnBrk="1"/>
            <a:endParaRPr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도형 5"/>
          <p:cNvSpPr>
            <a:spLocks/>
          </p:cNvSpPr>
          <p:nvPr/>
        </p:nvSpPr>
        <p:spPr>
          <a:xfrm>
            <a:off x="6314581" y="2235604"/>
            <a:ext cx="4446489" cy="3389639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2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인크리멘탈</a:t>
            </a:r>
            <a:r>
              <a:rPr lang="ko-KR" altLang="en-US" sz="2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엔코더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 latinLnBrk="1">
              <a:lnSpc>
                <a:spcPct val="150000"/>
              </a:lnSpc>
            </a:pPr>
            <a:endParaRPr lang="en-US" altLang="ko-KR" sz="1200" b="1" dirty="0" smtClean="0">
              <a:solidFill>
                <a:schemeClr val="tx1"/>
              </a:solidFill>
            </a:endParaRPr>
          </a:p>
          <a:p>
            <a:pPr fontAlgn="base" latinLnBrk="1"/>
            <a:r>
              <a:rPr lang="en-US" altLang="ko-KR" b="1" dirty="0" smtClean="0">
                <a:solidFill>
                  <a:schemeClr val="tx1"/>
                </a:solidFill>
              </a:rPr>
              <a:t>- </a:t>
            </a:r>
            <a:r>
              <a:rPr lang="ko-KR" altLang="en-US" b="1" dirty="0" smtClean="0">
                <a:solidFill>
                  <a:schemeClr val="tx1"/>
                </a:solidFill>
              </a:rPr>
              <a:t>자기 </a:t>
            </a:r>
            <a:r>
              <a:rPr lang="ko-KR" altLang="en-US" b="1" dirty="0">
                <a:solidFill>
                  <a:schemeClr val="tx1"/>
                </a:solidFill>
              </a:rPr>
              <a:t>위치를 </a:t>
            </a:r>
            <a:r>
              <a:rPr lang="ko-KR" altLang="en-US" b="1" dirty="0" smtClean="0">
                <a:solidFill>
                  <a:schemeClr val="tx1"/>
                </a:solidFill>
              </a:rPr>
              <a:t>잃어버림 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fontAlgn="base" latinLnBrk="1"/>
            <a:endParaRPr lang="en-US" altLang="ko-KR" b="1" dirty="0">
              <a:solidFill>
                <a:schemeClr val="tx1"/>
              </a:solidFill>
            </a:endParaRPr>
          </a:p>
          <a:p>
            <a:pPr fontAlgn="base" latinLnBrk="1"/>
            <a:r>
              <a:rPr lang="en-US" altLang="ko-KR" b="1" dirty="0" smtClean="0">
                <a:solidFill>
                  <a:schemeClr val="tx1"/>
                </a:solidFill>
              </a:rPr>
              <a:t>- </a:t>
            </a:r>
            <a:r>
              <a:rPr lang="ko-KR" altLang="en-US" b="1" dirty="0" smtClean="0">
                <a:solidFill>
                  <a:schemeClr val="tx1"/>
                </a:solidFill>
              </a:rPr>
              <a:t>전원이 </a:t>
            </a:r>
            <a:r>
              <a:rPr lang="ko-KR" altLang="en-US" b="1" dirty="0">
                <a:solidFill>
                  <a:schemeClr val="tx1"/>
                </a:solidFill>
              </a:rPr>
              <a:t>투입되면 그 자리가 </a:t>
            </a:r>
            <a:r>
              <a:rPr lang="en-US" altLang="ko-KR" b="1" dirty="0">
                <a:solidFill>
                  <a:schemeClr val="tx1"/>
                </a:solidFill>
              </a:rPr>
              <a:t>0</a:t>
            </a:r>
            <a:r>
              <a:rPr lang="ko-KR" altLang="en-US" b="1" dirty="0">
                <a:solidFill>
                  <a:schemeClr val="tx1"/>
                </a:solidFill>
              </a:rPr>
              <a:t>이 되고 </a:t>
            </a:r>
            <a:r>
              <a:rPr lang="ko-KR" altLang="en-US" b="1" dirty="0" err="1">
                <a:solidFill>
                  <a:schemeClr val="tx1"/>
                </a:solidFill>
              </a:rPr>
              <a:t>회전시에</a:t>
            </a:r>
            <a:r>
              <a:rPr lang="ko-KR" altLang="en-US" b="1" dirty="0">
                <a:solidFill>
                  <a:schemeClr val="tx1"/>
                </a:solidFill>
              </a:rPr>
              <a:t> </a:t>
            </a:r>
            <a:r>
              <a:rPr lang="ko-KR" altLang="en-US" b="1" dirty="0" err="1">
                <a:solidFill>
                  <a:schemeClr val="tx1"/>
                </a:solidFill>
              </a:rPr>
              <a:t>엔코더</a:t>
            </a:r>
            <a:r>
              <a:rPr lang="ko-KR" altLang="en-US" b="1" dirty="0">
                <a:solidFill>
                  <a:schemeClr val="tx1"/>
                </a:solidFill>
              </a:rPr>
              <a:t> 펄스를 검출하여 회전각과 방향을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알게됨</a:t>
            </a:r>
            <a:endParaRPr lang="ko-KR" altLang="en-US" dirty="0">
              <a:solidFill>
                <a:schemeClr val="tx1"/>
              </a:solidFill>
            </a:endParaRPr>
          </a:p>
          <a:p>
            <a:pPr fontAlgn="base" latinLnBrk="1">
              <a:lnSpc>
                <a:spcPct val="150000"/>
              </a:lnSpc>
            </a:pPr>
            <a:endParaRPr lang="ko-KR" altLang="en-US" b="1" dirty="0">
              <a:solidFill>
                <a:schemeClr val="tx1"/>
              </a:solidFill>
            </a:endParaRPr>
          </a:p>
          <a:p>
            <a:pPr algn="ctr" fontAlgn="base" latinLnBrk="1"/>
            <a:endParaRPr lang="en-US" altLang="ko-KR" sz="36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fontAlgn="base" latinLnBrk="1"/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058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803412" y="620688"/>
            <a:ext cx="9613068" cy="78613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algn="l" defTabSz="508000" eaLnBrk="0"/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             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5-1. </a:t>
            </a:r>
            <a:r>
              <a:rPr lang="ko-KR" altLang="en-US" sz="3600" b="1" dirty="0" err="1" smtClean="0">
                <a:latin typeface="맑은 고딕" pitchFamily="50" charset="-127"/>
                <a:ea typeface="맑은 고딕" pitchFamily="50" charset="-127"/>
              </a:rPr>
              <a:t>인크리멘탈형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3600" b="1" dirty="0" err="1" smtClean="0">
                <a:latin typeface="맑은 고딕" pitchFamily="50" charset="-127"/>
                <a:ea typeface="맑은 고딕" pitchFamily="50" charset="-127"/>
              </a:rPr>
              <a:t>엔코더의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 구조</a:t>
            </a:r>
            <a:endParaRPr lang="ko-KR" altLang="en-US" sz="3600" b="1" cap="none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도형 5"/>
          <p:cNvSpPr>
            <a:spLocks/>
          </p:cNvSpPr>
          <p:nvPr/>
        </p:nvSpPr>
        <p:spPr>
          <a:xfrm>
            <a:off x="987811" y="1471403"/>
            <a:ext cx="6224314" cy="4815233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슬릿이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</a:rPr>
              <a:t>간단한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구조이다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2000" b="1" dirty="0">
                <a:solidFill>
                  <a:schemeClr val="tx1"/>
                </a:solidFill>
              </a:rPr>
              <a:t>회전원판에 다수의 </a:t>
            </a:r>
            <a:r>
              <a:rPr lang="ko-KR" altLang="en-US" sz="2000" b="1" dirty="0" err="1">
                <a:solidFill>
                  <a:schemeClr val="tx1"/>
                </a:solidFill>
              </a:rPr>
              <a:t>슬릿을</a:t>
            </a:r>
            <a:r>
              <a:rPr lang="ko-KR" altLang="en-US" sz="2000" b="1" dirty="0">
                <a:solidFill>
                  <a:schemeClr val="tx1"/>
                </a:solidFill>
              </a:rPr>
              <a:t> 배치하고</a:t>
            </a:r>
            <a:r>
              <a:rPr lang="en-US" altLang="ko-KR" sz="2000" b="1" dirty="0">
                <a:solidFill>
                  <a:schemeClr val="tx1"/>
                </a:solidFill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</a:rPr>
              <a:t>발광소자 발생한 빛을 </a:t>
            </a:r>
            <a:r>
              <a:rPr lang="ko-KR" altLang="en-US" sz="2000" b="1" dirty="0" err="1">
                <a:solidFill>
                  <a:schemeClr val="tx1"/>
                </a:solidFill>
              </a:rPr>
              <a:t>고정슬릿을</a:t>
            </a:r>
            <a:r>
              <a:rPr lang="ko-KR" altLang="en-US" sz="2000" b="1" dirty="0">
                <a:solidFill>
                  <a:schemeClr val="tx1"/>
                </a:solidFill>
              </a:rPr>
              <a:t> 통하여 </a:t>
            </a:r>
            <a:r>
              <a:rPr lang="ko-KR" altLang="en-US" sz="2000" b="1" dirty="0" err="1">
                <a:solidFill>
                  <a:schemeClr val="tx1"/>
                </a:solidFill>
              </a:rPr>
              <a:t>수광소자에</a:t>
            </a:r>
            <a:r>
              <a:rPr lang="ko-KR" altLang="en-US" sz="2000" b="1" dirty="0">
                <a:solidFill>
                  <a:schemeClr val="tx1"/>
                </a:solidFill>
              </a:rPr>
              <a:t> 맞추고</a:t>
            </a:r>
            <a:r>
              <a:rPr lang="en-US" altLang="ko-KR" sz="2000" b="1" dirty="0">
                <a:solidFill>
                  <a:schemeClr val="tx1"/>
                </a:solidFill>
              </a:rPr>
              <a:t>, </a:t>
            </a:r>
            <a:r>
              <a:rPr lang="ko-KR" altLang="en-US" sz="2000" b="1" dirty="0" err="1">
                <a:solidFill>
                  <a:schemeClr val="tx1"/>
                </a:solidFill>
              </a:rPr>
              <a:t>수광소자는</a:t>
            </a:r>
            <a:r>
              <a:rPr lang="ko-KR" altLang="en-US" sz="2000" b="1" dirty="0">
                <a:solidFill>
                  <a:schemeClr val="tx1"/>
                </a:solidFill>
              </a:rPr>
              <a:t> 그 빛을 검출함으로써 </a:t>
            </a:r>
            <a:r>
              <a:rPr lang="ko-KR" altLang="en-US" sz="2000" b="1" dirty="0" err="1">
                <a:solidFill>
                  <a:schemeClr val="tx1"/>
                </a:solidFill>
              </a:rPr>
              <a:t>슬릿을</a:t>
            </a:r>
            <a:r>
              <a:rPr lang="ko-KR" altLang="en-US" sz="2000" b="1" dirty="0">
                <a:solidFill>
                  <a:schemeClr val="tx1"/>
                </a:solidFill>
              </a:rPr>
              <a:t> 투과하는 빛을 전기신호로 변화하는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원리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tx1"/>
                </a:solidFill>
              </a:rPr>
              <a:t> - A</a:t>
            </a:r>
            <a:r>
              <a:rPr lang="ko-KR" altLang="en-US" sz="2000" b="1" dirty="0">
                <a:solidFill>
                  <a:schemeClr val="tx1"/>
                </a:solidFill>
              </a:rPr>
              <a:t>상과 </a:t>
            </a:r>
            <a:r>
              <a:rPr lang="en-US" altLang="ko-KR" sz="2000" b="1" dirty="0">
                <a:solidFill>
                  <a:schemeClr val="tx1"/>
                </a:solidFill>
              </a:rPr>
              <a:t>B</a:t>
            </a:r>
            <a:r>
              <a:rPr lang="ko-KR" altLang="en-US" sz="2000" b="1" dirty="0">
                <a:solidFill>
                  <a:schemeClr val="tx1"/>
                </a:solidFill>
              </a:rPr>
              <a:t>상이 </a:t>
            </a:r>
            <a:r>
              <a:rPr lang="en-US" altLang="ko-KR" sz="2000" b="1" dirty="0">
                <a:solidFill>
                  <a:schemeClr val="tx1"/>
                </a:solidFill>
              </a:rPr>
              <a:t>90</a:t>
            </a:r>
            <a:r>
              <a:rPr lang="ko-KR" altLang="en-US" sz="2000" b="1" dirty="0">
                <a:solidFill>
                  <a:schemeClr val="tx1"/>
                </a:solidFill>
              </a:rPr>
              <a:t>도의 </a:t>
            </a:r>
            <a:r>
              <a:rPr lang="ko-KR" altLang="en-US" sz="2000" b="1" dirty="0" err="1">
                <a:solidFill>
                  <a:schemeClr val="tx1"/>
                </a:solidFill>
              </a:rPr>
              <a:t>위상차를</a:t>
            </a:r>
            <a:r>
              <a:rPr lang="ko-KR" altLang="en-US" sz="2000" b="1" dirty="0">
                <a:solidFill>
                  <a:schemeClr val="tx1"/>
                </a:solidFill>
              </a:rPr>
              <a:t> 가지고 설치되어 있으므로 펄스가 발생화가 되며</a:t>
            </a:r>
            <a:r>
              <a:rPr lang="en-US" altLang="ko-KR" sz="2000" b="1" dirty="0">
                <a:solidFill>
                  <a:schemeClr val="tx1"/>
                </a:solidFill>
              </a:rPr>
              <a:t>, </a:t>
            </a:r>
            <a:r>
              <a:rPr lang="ko-KR" altLang="en-US" sz="2000" b="1" dirty="0" err="1">
                <a:solidFill>
                  <a:schemeClr val="tx1"/>
                </a:solidFill>
              </a:rPr>
              <a:t>슬릿의</a:t>
            </a:r>
            <a:r>
              <a:rPr lang="ko-KR" altLang="en-US" sz="2000" b="1" dirty="0">
                <a:solidFill>
                  <a:schemeClr val="tx1"/>
                </a:solidFill>
              </a:rPr>
              <a:t> 정 중앙에 원점출력상인 </a:t>
            </a:r>
            <a:r>
              <a:rPr lang="en-US" altLang="ko-KR" sz="2000" b="1" dirty="0">
                <a:solidFill>
                  <a:schemeClr val="tx1"/>
                </a:solidFill>
              </a:rPr>
              <a:t>Z</a:t>
            </a:r>
            <a:r>
              <a:rPr lang="ko-KR" altLang="en-US" sz="2000" b="1" dirty="0">
                <a:solidFill>
                  <a:schemeClr val="tx1"/>
                </a:solidFill>
              </a:rPr>
              <a:t>상이 </a:t>
            </a:r>
            <a:r>
              <a:rPr lang="en-US" altLang="ko-KR" sz="2000" b="1" dirty="0">
                <a:solidFill>
                  <a:schemeClr val="tx1"/>
                </a:solidFill>
              </a:rPr>
              <a:t>1</a:t>
            </a:r>
            <a:r>
              <a:rPr lang="ko-KR" altLang="en-US" sz="2000" b="1" dirty="0">
                <a:solidFill>
                  <a:schemeClr val="tx1"/>
                </a:solidFill>
              </a:rPr>
              <a:t>회전당 </a:t>
            </a:r>
            <a:r>
              <a:rPr lang="en-US" altLang="ko-KR" sz="2000" b="1" dirty="0">
                <a:solidFill>
                  <a:schemeClr val="tx1"/>
                </a:solidFill>
              </a:rPr>
              <a:t>1</a:t>
            </a:r>
            <a:r>
              <a:rPr lang="ko-KR" altLang="en-US" sz="2000" b="1" dirty="0">
                <a:solidFill>
                  <a:schemeClr val="tx1"/>
                </a:solidFill>
              </a:rPr>
              <a:t>번 투과하므로 원점을 출력할 수 있는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구조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fontAlgn="base" latinLnBrk="1">
              <a:lnSpc>
                <a:spcPct val="150000"/>
              </a:lnSpc>
            </a:pPr>
            <a:endParaRPr lang="ko-KR" altLang="en-US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168185560" descr="EMB000016b81d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1844824"/>
            <a:ext cx="4176464" cy="371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28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803412" y="462800"/>
            <a:ext cx="9613068" cy="78613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algn="l" defTabSz="508000" eaLnBrk="0"/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              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5-2. </a:t>
            </a:r>
            <a:r>
              <a:rPr lang="ko-KR" altLang="en-US" sz="3600" b="1" dirty="0" err="1" smtClean="0">
                <a:latin typeface="맑은 고딕" pitchFamily="50" charset="-127"/>
                <a:ea typeface="맑은 고딕" pitchFamily="50" charset="-127"/>
              </a:rPr>
              <a:t>앱솔루트형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3600" b="1" dirty="0" err="1" smtClean="0">
                <a:latin typeface="맑은 고딕" pitchFamily="50" charset="-127"/>
                <a:ea typeface="맑은 고딕" pitchFamily="50" charset="-127"/>
              </a:rPr>
              <a:t>엔</a:t>
            </a:r>
            <a:r>
              <a:rPr lang="ko-KR" altLang="en-US" sz="3600" b="1" dirty="0" err="1" smtClean="0">
                <a:latin typeface="맑은 고딕" pitchFamily="50" charset="-127"/>
                <a:ea typeface="맑은 고딕" pitchFamily="50" charset="-127"/>
              </a:rPr>
              <a:t>코더의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구조</a:t>
            </a:r>
            <a:endParaRPr lang="ko-KR" altLang="en-US" sz="3600" b="1" cap="none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도형 5"/>
          <p:cNvSpPr>
            <a:spLocks/>
          </p:cNvSpPr>
          <p:nvPr/>
        </p:nvSpPr>
        <p:spPr>
          <a:xfrm>
            <a:off x="987811" y="1471403"/>
            <a:ext cx="6224314" cy="4815233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b="1" dirty="0" err="1">
                <a:solidFill>
                  <a:schemeClr val="tx1"/>
                </a:solidFill>
              </a:rPr>
              <a:t>앱솔루트형</a:t>
            </a:r>
            <a:r>
              <a:rPr lang="ko-KR" altLang="en-US" b="1" dirty="0">
                <a:solidFill>
                  <a:schemeClr val="tx1"/>
                </a:solidFill>
              </a:rPr>
              <a:t> </a:t>
            </a:r>
            <a:r>
              <a:rPr lang="ko-KR" altLang="en-US" b="1" dirty="0" err="1">
                <a:solidFill>
                  <a:schemeClr val="tx1"/>
                </a:solidFill>
              </a:rPr>
              <a:t>엔코더는</a:t>
            </a:r>
            <a:r>
              <a:rPr lang="ko-KR" altLang="en-US" b="1" dirty="0">
                <a:solidFill>
                  <a:schemeClr val="tx1"/>
                </a:solidFill>
              </a:rPr>
              <a:t> 항상 모터</a:t>
            </a:r>
            <a:r>
              <a:rPr lang="en-US" altLang="ko-KR" b="1" dirty="0">
                <a:solidFill>
                  <a:schemeClr val="tx1"/>
                </a:solidFill>
              </a:rPr>
              <a:t>(</a:t>
            </a:r>
            <a:r>
              <a:rPr lang="ko-KR" altLang="en-US" b="1" dirty="0">
                <a:solidFill>
                  <a:schemeClr val="tx1"/>
                </a:solidFill>
              </a:rPr>
              <a:t>축</a:t>
            </a:r>
            <a:r>
              <a:rPr lang="en-US" altLang="ko-KR" b="1" dirty="0">
                <a:solidFill>
                  <a:schemeClr val="tx1"/>
                </a:solidFill>
              </a:rPr>
              <a:t>)</a:t>
            </a:r>
            <a:r>
              <a:rPr lang="ko-KR" altLang="en-US" b="1" dirty="0">
                <a:solidFill>
                  <a:schemeClr val="tx1"/>
                </a:solidFill>
              </a:rPr>
              <a:t>의 고유의 위치를 검출할 수 있습니다</a:t>
            </a:r>
            <a:r>
              <a:rPr lang="en-US" altLang="ko-KR" b="1" dirty="0">
                <a:solidFill>
                  <a:schemeClr val="tx1"/>
                </a:solidFill>
              </a:rPr>
              <a:t>.</a:t>
            </a:r>
            <a:endParaRPr lang="ko-KR" altLang="en-US" dirty="0">
              <a:solidFill>
                <a:schemeClr val="tx1"/>
              </a:solidFill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b="1" dirty="0">
                <a:solidFill>
                  <a:schemeClr val="tx1"/>
                </a:solidFill>
              </a:rPr>
              <a:t>회전축의 </a:t>
            </a:r>
            <a:r>
              <a:rPr lang="en-US" altLang="ko-KR" b="1" dirty="0">
                <a:solidFill>
                  <a:schemeClr val="tx1"/>
                </a:solidFill>
              </a:rPr>
              <a:t>0</a:t>
            </a:r>
            <a:r>
              <a:rPr lang="ko-KR" altLang="en-US" b="1" dirty="0">
                <a:solidFill>
                  <a:schemeClr val="tx1"/>
                </a:solidFill>
              </a:rPr>
              <a:t>도가 되는 지점을 기준으로 </a:t>
            </a:r>
            <a:r>
              <a:rPr lang="en-US" altLang="ko-KR" b="1" dirty="0">
                <a:solidFill>
                  <a:schemeClr val="tx1"/>
                </a:solidFill>
              </a:rPr>
              <a:t>360</a:t>
            </a:r>
            <a:r>
              <a:rPr lang="ko-KR" altLang="en-US" b="1" dirty="0">
                <a:solidFill>
                  <a:schemeClr val="tx1"/>
                </a:solidFill>
              </a:rPr>
              <a:t>도를 일정비율로 분할하고</a:t>
            </a:r>
            <a:r>
              <a:rPr lang="en-US" altLang="ko-KR" b="1" dirty="0">
                <a:solidFill>
                  <a:schemeClr val="tx1"/>
                </a:solidFill>
              </a:rPr>
              <a:t>, </a:t>
            </a:r>
            <a:r>
              <a:rPr lang="ko-KR" altLang="en-US" b="1" dirty="0">
                <a:solidFill>
                  <a:schemeClr val="tx1"/>
                </a:solidFill>
              </a:rPr>
              <a:t>그 분할된 각도마다 </a:t>
            </a:r>
            <a:r>
              <a:rPr lang="ko-KR" altLang="en-US" b="1" dirty="0" err="1">
                <a:solidFill>
                  <a:schemeClr val="tx1"/>
                </a:solidFill>
              </a:rPr>
              <a:t>인식가능한</a:t>
            </a:r>
            <a:r>
              <a:rPr lang="ko-KR" altLang="en-US" b="1" dirty="0">
                <a:solidFill>
                  <a:schemeClr val="tx1"/>
                </a:solidFill>
              </a:rPr>
              <a:t> 전기적인 </a:t>
            </a:r>
            <a:r>
              <a:rPr lang="ko-KR" altLang="en-US" b="1" dirty="0" smtClean="0">
                <a:solidFill>
                  <a:schemeClr val="tx1"/>
                </a:solidFill>
              </a:rPr>
              <a:t>디지털코드를 </a:t>
            </a:r>
            <a:r>
              <a:rPr lang="ko-KR" altLang="en-US" b="1" dirty="0">
                <a:solidFill>
                  <a:schemeClr val="tx1"/>
                </a:solidFill>
              </a:rPr>
              <a:t>지정하여</a:t>
            </a:r>
            <a:r>
              <a:rPr lang="en-US" altLang="ko-KR" b="1" dirty="0">
                <a:solidFill>
                  <a:schemeClr val="tx1"/>
                </a:solidFill>
              </a:rPr>
              <a:t>, </a:t>
            </a:r>
            <a:r>
              <a:rPr lang="ko-KR" altLang="en-US" b="1" dirty="0">
                <a:solidFill>
                  <a:schemeClr val="tx1"/>
                </a:solidFill>
              </a:rPr>
              <a:t>회전축의 위치 및 각도에 따</a:t>
            </a:r>
            <a:r>
              <a:rPr lang="ko-KR" altLang="en-US" b="1" dirty="0" smtClean="0">
                <a:solidFill>
                  <a:schemeClr val="tx1"/>
                </a:solidFill>
              </a:rPr>
              <a:t>라서 </a:t>
            </a:r>
            <a:r>
              <a:rPr lang="ko-KR" altLang="en-US" b="1" dirty="0">
                <a:solidFill>
                  <a:schemeClr val="tx1"/>
                </a:solidFill>
              </a:rPr>
              <a:t>지정된 디지털코드로 출력되도록 절대회전각도 검출 장치이며</a:t>
            </a:r>
            <a:r>
              <a:rPr lang="en-US" altLang="ko-KR" b="1" dirty="0">
                <a:solidFill>
                  <a:schemeClr val="tx1"/>
                </a:solidFill>
              </a:rPr>
              <a:t>, </a:t>
            </a:r>
            <a:r>
              <a:rPr lang="ko-KR" altLang="en-US" b="1" dirty="0">
                <a:solidFill>
                  <a:schemeClr val="tx1"/>
                </a:solidFill>
              </a:rPr>
              <a:t>위의 그림처럼 발광소자와 </a:t>
            </a:r>
            <a:r>
              <a:rPr lang="ko-KR" altLang="en-US" b="1" dirty="0" err="1">
                <a:solidFill>
                  <a:schemeClr val="tx1"/>
                </a:solidFill>
              </a:rPr>
              <a:t>수광소자가</a:t>
            </a:r>
            <a:r>
              <a:rPr lang="ko-KR" altLang="en-US" b="1" dirty="0">
                <a:solidFill>
                  <a:schemeClr val="tx1"/>
                </a:solidFill>
              </a:rPr>
              <a:t> </a:t>
            </a:r>
            <a:r>
              <a:rPr lang="en-US" altLang="ko-KR" b="1" dirty="0">
                <a:solidFill>
                  <a:schemeClr val="tx1"/>
                </a:solidFill>
              </a:rPr>
              <a:t>8</a:t>
            </a:r>
            <a:r>
              <a:rPr lang="ko-KR" altLang="en-US" b="1" dirty="0">
                <a:solidFill>
                  <a:schemeClr val="tx1"/>
                </a:solidFill>
              </a:rPr>
              <a:t>개라면 </a:t>
            </a:r>
            <a:r>
              <a:rPr lang="en-US" altLang="ko-KR" b="1" dirty="0">
                <a:solidFill>
                  <a:schemeClr val="tx1"/>
                </a:solidFill>
              </a:rPr>
              <a:t>8</a:t>
            </a:r>
            <a:r>
              <a:rPr lang="ko-KR" altLang="en-US" b="1" dirty="0">
                <a:solidFill>
                  <a:schemeClr val="tx1"/>
                </a:solidFill>
              </a:rPr>
              <a:t>개의 </a:t>
            </a:r>
            <a:r>
              <a:rPr lang="ko-KR" altLang="en-US" b="1" dirty="0" err="1">
                <a:solidFill>
                  <a:schemeClr val="tx1"/>
                </a:solidFill>
              </a:rPr>
              <a:t>신호선이</a:t>
            </a:r>
            <a:r>
              <a:rPr lang="ko-KR" altLang="en-US" b="1" dirty="0">
                <a:solidFill>
                  <a:schemeClr val="tx1"/>
                </a:solidFill>
              </a:rPr>
              <a:t> 나와야 </a:t>
            </a:r>
            <a:r>
              <a:rPr lang="ko-KR" altLang="en-US" b="1" dirty="0" smtClean="0">
                <a:solidFill>
                  <a:schemeClr val="tx1"/>
                </a:solidFill>
              </a:rPr>
              <a:t>합니다</a:t>
            </a:r>
            <a:r>
              <a:rPr lang="en-US" altLang="ko-KR" b="1" dirty="0" smtClean="0">
                <a:solidFill>
                  <a:schemeClr val="tx1"/>
                </a:solidFill>
              </a:rPr>
              <a:t>.</a:t>
            </a:r>
            <a:endParaRPr lang="ko-KR" altLang="en-US" dirty="0">
              <a:solidFill>
                <a:schemeClr val="tx1"/>
              </a:solidFill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/>
                </a:solidFill>
              </a:rPr>
              <a:t>하지만 불합리성이 </a:t>
            </a:r>
            <a:r>
              <a:rPr lang="ko-KR" altLang="en-US" b="1" dirty="0">
                <a:solidFill>
                  <a:schemeClr val="tx1"/>
                </a:solidFill>
              </a:rPr>
              <a:t>있어 보통의 </a:t>
            </a:r>
            <a:r>
              <a:rPr lang="ko-KR" altLang="en-US" b="1" dirty="0" err="1">
                <a:solidFill>
                  <a:schemeClr val="tx1"/>
                </a:solidFill>
              </a:rPr>
              <a:t>엡솔루트</a:t>
            </a:r>
            <a:r>
              <a:rPr lang="ko-KR" altLang="en-US" b="1" dirty="0">
                <a:solidFill>
                  <a:schemeClr val="tx1"/>
                </a:solidFill>
              </a:rPr>
              <a:t> </a:t>
            </a:r>
            <a:r>
              <a:rPr lang="ko-KR" altLang="en-US" b="1" dirty="0" err="1">
                <a:solidFill>
                  <a:schemeClr val="tx1"/>
                </a:solidFill>
              </a:rPr>
              <a:t>엔코더는</a:t>
            </a:r>
            <a:r>
              <a:rPr lang="ko-KR" altLang="en-US" b="1" dirty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디지털코드 </a:t>
            </a:r>
            <a:r>
              <a:rPr lang="ko-KR" altLang="en-US" b="1" dirty="0">
                <a:solidFill>
                  <a:schemeClr val="tx1"/>
                </a:solidFill>
              </a:rPr>
              <a:t>또는 통신타입으로 신호를 주게 됩니다</a:t>
            </a:r>
            <a:r>
              <a:rPr lang="en-US" altLang="ko-KR" b="1" dirty="0">
                <a:solidFill>
                  <a:schemeClr val="tx1"/>
                </a:solidFill>
              </a:rPr>
              <a:t>.</a:t>
            </a:r>
            <a:endParaRPr lang="ko-KR" altLang="en-US" dirty="0">
              <a:solidFill>
                <a:schemeClr val="tx1"/>
              </a:solidFill>
            </a:endParaRPr>
          </a:p>
          <a:p>
            <a:pPr fontAlgn="base" latinLnBrk="1">
              <a:lnSpc>
                <a:spcPct val="150000"/>
              </a:lnSpc>
            </a:pPr>
            <a:endParaRPr lang="ko-KR" altLang="en-US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_x168185640" descr="EMB000016b81d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024844"/>
            <a:ext cx="4603789" cy="345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29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1382421"/>
            <a:ext cx="3960440" cy="16865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7448" y="512676"/>
            <a:ext cx="4356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선정 제품</a:t>
            </a:r>
            <a:endParaRPr lang="ko-KR" altLang="en-US" sz="28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5852" y="1064713"/>
            <a:ext cx="6408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cap="all" dirty="0"/>
              <a:t>UCD-IPT00-XXXXX (PROGRAMMABLE)-HFY0-2RW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105518"/>
              </p:ext>
            </p:extLst>
          </p:nvPr>
        </p:nvGraphicFramePr>
        <p:xfrm>
          <a:off x="767408" y="3105929"/>
          <a:ext cx="5619750" cy="344649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09875"/>
                <a:gridCol w="2809875"/>
              </a:tblGrid>
              <a:tr h="2701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dirty="0">
                          <a:effectLst/>
                        </a:rPr>
                        <a:t>연결 방향</a:t>
                      </a:r>
                      <a:endParaRPr lang="ko-KR" alt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Radial</a:t>
                      </a:r>
                      <a:endParaRPr 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  <a:tr h="2701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b="0" dirty="0" smtClean="0">
                          <a:effectLst/>
                        </a:rPr>
                        <a:t>전압공급</a:t>
                      </a:r>
                      <a:endParaRPr lang="ko-KR" altLang="en-US" sz="1600" b="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4.75 – 30 VDC</a:t>
                      </a:r>
                      <a:endParaRPr 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  <a:tr h="493744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dirty="0">
                          <a:effectLst/>
                        </a:rPr>
                        <a:t>인터페이스</a:t>
                      </a:r>
                      <a:endParaRPr lang="ko-KR" alt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Programmable Incremental</a:t>
                      </a:r>
                      <a:endParaRPr 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  <a:tr h="44405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dirty="0">
                          <a:effectLst/>
                        </a:rPr>
                        <a:t>프로그래밍 기능</a:t>
                      </a:r>
                      <a:endParaRPr lang="ko-KR" alt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PPR (1-16384), Output, Counting Direction</a:t>
                      </a:r>
                      <a:endParaRPr 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  <a:tr h="2701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dirty="0">
                          <a:effectLst/>
                        </a:rPr>
                        <a:t>출력 드라이버</a:t>
                      </a:r>
                      <a:endParaRPr lang="ko-KR" alt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RS 422 (TTL)</a:t>
                      </a:r>
                      <a:endParaRPr 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  <a:tr h="2701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dirty="0">
                          <a:effectLst/>
                        </a:rPr>
                        <a:t>전력소비</a:t>
                      </a:r>
                      <a:endParaRPr lang="ko-KR" alt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≤ 1.0 W</a:t>
                      </a:r>
                      <a:endParaRPr 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  <a:tr h="2701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dirty="0">
                          <a:effectLst/>
                        </a:rPr>
                        <a:t>과학 기술</a:t>
                      </a:r>
                      <a:endParaRPr lang="ko-KR" alt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dirty="0">
                          <a:effectLst/>
                        </a:rPr>
                        <a:t>자석의</a:t>
                      </a:r>
                      <a:endParaRPr lang="ko-KR" altLang="en-US" sz="1600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  <a:tr h="2701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dirty="0">
                          <a:effectLst/>
                          <a:latin typeface="Arial"/>
                        </a:rPr>
                        <a:t>최대 기계 속도</a:t>
                      </a: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  <a:latin typeface="Arial"/>
                        </a:rPr>
                        <a:t>≤ 12000 1/min</a:t>
                      </a:r>
                    </a:p>
                  </a:txBody>
                  <a:tcPr marL="133350" marR="133350" marT="28575" marB="28575"/>
                </a:tc>
              </a:tr>
              <a:tr h="2701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dirty="0" err="1">
                          <a:effectLst/>
                          <a:latin typeface="Arial"/>
                        </a:rPr>
                        <a:t>샤프트</a:t>
                      </a:r>
                      <a:r>
                        <a:rPr lang="ko-KR" altLang="en-US" sz="1600" dirty="0">
                          <a:effectLst/>
                          <a:latin typeface="Arial"/>
                        </a:rPr>
                        <a:t> 직경</a:t>
                      </a: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  <a:latin typeface="Arial"/>
                        </a:rPr>
                        <a:t>ø 15 mm (0.59")</a:t>
                      </a:r>
                    </a:p>
                  </a:txBody>
                  <a:tcPr marL="133350" marR="133350" marT="28575" marB="28575"/>
                </a:tc>
              </a:tr>
              <a:tr h="2701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600" dirty="0">
                          <a:effectLst/>
                          <a:latin typeface="Arial"/>
                        </a:rPr>
                        <a:t>케이블 길이</a:t>
                      </a: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  <a:latin typeface="Arial"/>
                        </a:rPr>
                        <a:t>2 m [79"]</a:t>
                      </a:r>
                    </a:p>
                  </a:txBody>
                  <a:tcPr marL="133350" marR="133350" marT="28575" marB="28575"/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065058"/>
              </p:ext>
            </p:extLst>
          </p:nvPr>
        </p:nvGraphicFramePr>
        <p:xfrm>
          <a:off x="7390578" y="4236053"/>
          <a:ext cx="4646082" cy="215211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23041"/>
                <a:gridCol w="2323041"/>
              </a:tblGrid>
              <a:tr h="883011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dirty="0">
                          <a:effectLst/>
                        </a:rPr>
                        <a:t>소개</a:t>
                      </a:r>
                      <a:endParaRPr lang="ko-KR" altLang="en-US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dirty="0" err="1">
                          <a:effectLst/>
                        </a:rPr>
                        <a:t>클램프</a:t>
                      </a:r>
                      <a:r>
                        <a:rPr lang="ko-KR" altLang="en-US" dirty="0">
                          <a:effectLst/>
                        </a:rPr>
                        <a:t> 링은 로터리 </a:t>
                      </a:r>
                      <a:r>
                        <a:rPr lang="ko-KR" altLang="en-US" dirty="0" err="1" smtClean="0">
                          <a:effectLst/>
                        </a:rPr>
                        <a:t>엔코더의</a:t>
                      </a:r>
                      <a:r>
                        <a:rPr lang="ko-KR" altLang="en-US" dirty="0" smtClean="0">
                          <a:effectLst/>
                        </a:rPr>
                        <a:t> </a:t>
                      </a:r>
                      <a:r>
                        <a:rPr lang="ko-KR" altLang="en-US" dirty="0" err="1">
                          <a:effectLst/>
                        </a:rPr>
                        <a:t>중공축을</a:t>
                      </a:r>
                      <a:r>
                        <a:rPr lang="ko-KR" altLang="en-US" dirty="0">
                          <a:effectLst/>
                        </a:rPr>
                        <a:t> 회전축에 고정 시 사용한다</a:t>
                      </a:r>
                      <a:r>
                        <a:rPr lang="en-US" altLang="ko-KR" dirty="0">
                          <a:effectLst/>
                        </a:rPr>
                        <a:t>.</a:t>
                      </a:r>
                      <a:endParaRPr lang="en-US" altLang="ko-KR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  <a:tr h="3325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dirty="0">
                          <a:effectLst/>
                        </a:rPr>
                        <a:t>축 선택 사양</a:t>
                      </a:r>
                      <a:endParaRPr lang="ko-KR" altLang="en-US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>
                          <a:effectLst/>
                        </a:rPr>
                        <a:t>막힌 중공축</a:t>
                      </a:r>
                      <a:endParaRPr lang="ko-KR" altLang="en-US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  <a:tr h="3325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dirty="0">
                          <a:effectLst/>
                        </a:rPr>
                        <a:t>축 선택 사양</a:t>
                      </a:r>
                      <a:endParaRPr lang="ko-KR" altLang="en-US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effectLst/>
                        </a:rPr>
                        <a:t>58 mm</a:t>
                      </a:r>
                      <a:endParaRPr lang="en-US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  <a:tr h="332562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>
                          <a:effectLst/>
                        </a:rPr>
                        <a:t>재질</a:t>
                      </a:r>
                      <a:endParaRPr lang="ko-KR" altLang="en-US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dirty="0">
                          <a:effectLst/>
                        </a:rPr>
                        <a:t>알루미늄</a:t>
                      </a:r>
                      <a:endParaRPr lang="ko-KR" altLang="en-US" dirty="0">
                        <a:effectLst/>
                        <a:latin typeface="Arial"/>
                      </a:endParaRPr>
                    </a:p>
                  </a:txBody>
                  <a:tcPr marL="133350" marR="133350" marT="28575" marB="28575"/>
                </a:tc>
              </a:tr>
            </a:tbl>
          </a:graphicData>
        </a:graphic>
      </p:graphicFrame>
      <p:pic>
        <p:nvPicPr>
          <p:cNvPr id="18" name="그림 17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777" y="2636912"/>
            <a:ext cx="2935346" cy="140837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112224" y="2362446"/>
            <a:ext cx="3780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32400200 - Clamping Ring B15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58613" y="210322"/>
            <a:ext cx="586865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선정이유</a:t>
            </a: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dirty="0" smtClean="0"/>
              <a:t>: 3</a:t>
            </a:r>
            <a:r>
              <a:rPr lang="ko-KR" altLang="en-US" dirty="0" smtClean="0"/>
              <a:t>상</a:t>
            </a:r>
            <a:r>
              <a:rPr lang="en-US" altLang="ko-KR" dirty="0" smtClean="0"/>
              <a:t>2</a:t>
            </a:r>
            <a:r>
              <a:rPr lang="ko-KR" altLang="en-US" dirty="0" smtClean="0"/>
              <a:t>극 전동기의 회전 수를 </a:t>
            </a:r>
            <a:r>
              <a:rPr lang="ko-KR" altLang="en-US" dirty="0" err="1" smtClean="0"/>
              <a:t>측정할땐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엔코더방식이</a:t>
            </a:r>
            <a:r>
              <a:rPr lang="ko-KR" altLang="en-US" dirty="0" smtClean="0"/>
              <a:t> 적합한데 </a:t>
            </a:r>
            <a:r>
              <a:rPr lang="ko-KR" altLang="en-US" dirty="0" err="1" smtClean="0"/>
              <a:t>앱솔루트</a:t>
            </a:r>
            <a:r>
              <a:rPr lang="ko-KR" altLang="en-US" dirty="0" smtClean="0"/>
              <a:t> 방식은 각도검출용이고 </a:t>
            </a:r>
            <a:r>
              <a:rPr lang="ko-KR" altLang="en-US" dirty="0" err="1" smtClean="0"/>
              <a:t>인크리먼트</a:t>
            </a:r>
            <a:r>
              <a:rPr lang="ko-KR" altLang="en-US" dirty="0" smtClean="0"/>
              <a:t> 방식은 회전 수와 회전방향 검출용이다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따라서 전동기의 </a:t>
            </a:r>
            <a:r>
              <a:rPr lang="ko-KR" altLang="en-US" dirty="0" err="1" smtClean="0"/>
              <a:t>회전수를</a:t>
            </a:r>
            <a:r>
              <a:rPr lang="ko-KR" altLang="en-US" dirty="0" smtClean="0"/>
              <a:t>  측정할 때는 </a:t>
            </a:r>
            <a:r>
              <a:rPr lang="ko-KR" altLang="en-US" dirty="0" err="1" smtClean="0"/>
              <a:t>인크리먼트</a:t>
            </a:r>
            <a:r>
              <a:rPr lang="ko-KR" altLang="en-US" dirty="0" smtClean="0"/>
              <a:t> 방식이 더 적합하다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endParaRPr lang="en-US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521290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1">
                <a:lumMod val="5000"/>
                <a:lumOff val="95000"/>
              </a:schemeClr>
            </a:gs>
            <a:gs pos="58000">
              <a:schemeClr val="accent1">
                <a:lumMod val="45000"/>
                <a:lumOff val="55000"/>
              </a:schemeClr>
            </a:gs>
            <a:gs pos="88000">
              <a:schemeClr val="accent1">
                <a:lumMod val="30000"/>
                <a:lumOff val="70000"/>
              </a:scheme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1741805" y="2736215"/>
            <a:ext cx="8700135" cy="1144270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      </a:t>
            </a:r>
            <a:r>
              <a:rPr lang="en-US" altLang="ko-KR" sz="5865" b="1" cap="none" dirty="0" smtClean="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Copperplate Gothic Light" charset="0"/>
                <a:ea typeface="Copperplate Gothic Light" charset="0"/>
              </a:rPr>
              <a:t>THANK YOU</a:t>
            </a:r>
            <a:endParaRPr lang="ko-KR" altLang="en-US" sz="5865" b="1" cap="none" dirty="0" smtClean="0">
              <a:solidFill>
                <a:schemeClr val="tx1"/>
              </a:solidFill>
              <a:latin typeface="Copperplate Gothic Light" charset="0"/>
              <a:ea typeface="Copperplate Gothic Light" charset="0"/>
            </a:endParaRPr>
          </a:p>
        </p:txBody>
      </p:sp>
      <p:cxnSp>
        <p:nvCxnSpPr>
          <p:cNvPr id="5" name="도형 4"/>
          <p:cNvCxnSpPr/>
          <p:nvPr/>
        </p:nvCxnSpPr>
        <p:spPr>
          <a:xfrm>
            <a:off x="3486150" y="2660015"/>
            <a:ext cx="4961255" cy="18415"/>
          </a:xfrm>
          <a:prstGeom prst="line">
            <a:avLst/>
          </a:prstGeom>
          <a:ln w="2857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도형 5"/>
          <p:cNvCxnSpPr/>
          <p:nvPr/>
        </p:nvCxnSpPr>
        <p:spPr>
          <a:xfrm>
            <a:off x="3505200" y="3917950"/>
            <a:ext cx="4961255" cy="18415"/>
          </a:xfrm>
          <a:prstGeom prst="line">
            <a:avLst/>
          </a:prstGeom>
          <a:ln w="2857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오피스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998</Words>
  <Application>Microsoft Office PowerPoint</Application>
  <PresentationFormat>사용자 지정</PresentationFormat>
  <Paragraphs>170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오피스 테마</vt:lpstr>
      <vt:lpstr>자동제어 시스템</vt:lpstr>
      <vt:lpstr>Contents</vt:lpstr>
      <vt:lpstr>1. RPM 센서의 정의</vt:lpstr>
      <vt:lpstr>2. 소방펌프와 RPM의 관계</vt:lpstr>
      <vt:lpstr>3. 비속도</vt:lpstr>
      <vt:lpstr>        4. RPM센서의 종류와 원리</vt:lpstr>
      <vt:lpstr>2. 엔코더(Rotary Encoder)방식</vt:lpstr>
      <vt:lpstr>3. 비접촉식 레이저 선</vt:lpstr>
      <vt:lpstr>PowerPoint 프레젠테이션</vt:lpstr>
      <vt:lpstr>PowerPoint 프레젠테이션</vt:lpstr>
      <vt:lpstr>PowerPoint 프레젠테이션</vt:lpstr>
      <vt:lpstr>   3. 엔코더 종류</vt:lpstr>
      <vt:lpstr>           4. 앱솔루트, 인크리멘탈 엔코더 차이점 </vt:lpstr>
      <vt:lpstr>             5-1. 인크리멘탈형 엔코더의 구조</vt:lpstr>
      <vt:lpstr>              5-2. 앱솔루트형 엔코더의 구조</vt:lpstr>
      <vt:lpstr>PowerPoint 프레젠테이션</vt:lpstr>
      <vt:lpstr>       THANK YOU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자동제어 시스템</dc:title>
  <dc:creator>이 다해</dc:creator>
  <cp:lastModifiedBy>TG</cp:lastModifiedBy>
  <cp:revision>23</cp:revision>
  <dcterms:modified xsi:type="dcterms:W3CDTF">2017-03-22T05:35:06Z</dcterms:modified>
  <cp:version>0906.0100.01</cp:version>
</cp:coreProperties>
</file>