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7" r:id="rId3"/>
    <p:sldId id="271" r:id="rId4"/>
    <p:sldId id="264" r:id="rId5"/>
    <p:sldId id="262" r:id="rId6"/>
    <p:sldId id="273" r:id="rId7"/>
    <p:sldId id="266" r:id="rId8"/>
    <p:sldId id="258" r:id="rId9"/>
    <p:sldId id="259" r:id="rId10"/>
    <p:sldId id="275" r:id="rId11"/>
    <p:sldId id="270" r:id="rId12"/>
    <p:sldId id="268" r:id="rId13"/>
    <p:sldId id="274" r:id="rId14"/>
    <p:sldId id="263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5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643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3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804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34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86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63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905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086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69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33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A82-04EC-4118-8018-2659EAD00E33}" type="datetimeFigureOut">
              <a:rPr lang="ko-KR" altLang="en-US" smtClean="0"/>
              <a:pPr/>
              <a:t>2017-11-28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9397A-21B6-42E0-878F-5348B8CA40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92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357321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온도센서를 이용한 전기장판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6800800" cy="1126976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</a:rPr>
              <a:t>조   김규석 강유진 </a:t>
            </a:r>
            <a:r>
              <a:rPr lang="ko-KR" altLang="en-US" dirty="0" err="1" smtClean="0">
                <a:solidFill>
                  <a:schemeClr val="bg1"/>
                </a:solidFill>
              </a:rPr>
              <a:t>정예빈</a:t>
            </a:r>
            <a:r>
              <a:rPr lang="ko-KR" altLang="en-US" dirty="0" smtClean="0">
                <a:solidFill>
                  <a:schemeClr val="bg1"/>
                </a:solidFill>
              </a:rPr>
              <a:t> 조윤진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1. </a:t>
            </a:r>
            <a:r>
              <a:rPr lang="ko-KR" altLang="en-US" sz="2600" dirty="0" smtClean="0">
                <a:latin typeface="+mn-ea"/>
              </a:rPr>
              <a:t>간단한 블록 설계</a:t>
            </a:r>
            <a:endParaRPr lang="en-US" altLang="ko-KR" sz="2600" dirty="0" smtClean="0">
              <a:latin typeface="+mn-ea"/>
            </a:endParaRP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2. </a:t>
            </a:r>
            <a:r>
              <a:rPr lang="en-US" altLang="ko-KR" sz="2600" dirty="0" smtClean="0">
                <a:latin typeface="+mn-ea"/>
              </a:rPr>
              <a:t>ATMEGA128</a:t>
            </a:r>
            <a:r>
              <a:rPr lang="ko-KR" altLang="en-US" sz="2600" dirty="0" smtClean="0">
                <a:latin typeface="+mn-ea"/>
              </a:rPr>
              <a:t>이란</a:t>
            </a:r>
            <a:r>
              <a:rPr lang="en-US" altLang="ko-KR" sz="2600" dirty="0" smtClean="0">
                <a:latin typeface="+mn-ea"/>
              </a:rPr>
              <a:t>?</a:t>
            </a:r>
            <a:endParaRPr lang="en-US" altLang="ko-KR" sz="2600" dirty="0" smtClean="0">
              <a:latin typeface="+mn-ea"/>
            </a:endParaRP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3. </a:t>
            </a:r>
            <a:r>
              <a:rPr lang="en-US" altLang="ko-KR" sz="2600" dirty="0" smtClean="0">
                <a:latin typeface="+mn-ea"/>
              </a:rPr>
              <a:t>7-Segment </a:t>
            </a:r>
            <a:r>
              <a:rPr lang="ko-KR" altLang="en-US" sz="2600" dirty="0" smtClean="0">
                <a:latin typeface="+mn-ea"/>
              </a:rPr>
              <a:t>설명</a:t>
            </a:r>
            <a:endParaRPr lang="en-US" altLang="ko-KR" sz="2600" dirty="0">
              <a:latin typeface="+mn-ea"/>
            </a:endParaRP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4. </a:t>
            </a:r>
            <a:r>
              <a:rPr lang="ko-KR" altLang="en-US" sz="2600" dirty="0" smtClean="0">
                <a:latin typeface="+mn-ea"/>
              </a:rPr>
              <a:t>스위치 </a:t>
            </a:r>
            <a:r>
              <a:rPr lang="en-US" altLang="ko-KR" sz="2600" dirty="0" smtClean="0">
                <a:latin typeface="+mn-ea"/>
              </a:rPr>
              <a:t>(</a:t>
            </a:r>
            <a:r>
              <a:rPr lang="ko-KR" altLang="en-US" sz="2600" dirty="0" err="1" smtClean="0">
                <a:latin typeface="+mn-ea"/>
              </a:rPr>
              <a:t>푸쉬</a:t>
            </a:r>
            <a:r>
              <a:rPr lang="ko-KR" altLang="en-US" sz="2600" dirty="0" smtClean="0">
                <a:latin typeface="+mn-ea"/>
              </a:rPr>
              <a:t> 버튼</a:t>
            </a:r>
            <a:r>
              <a:rPr lang="en-US" altLang="ko-KR" sz="2600" dirty="0" smtClean="0">
                <a:latin typeface="+mn-ea"/>
              </a:rPr>
              <a:t>, </a:t>
            </a:r>
            <a:r>
              <a:rPr lang="ko-KR" altLang="en-US" sz="2600" dirty="0" err="1" smtClean="0">
                <a:latin typeface="+mn-ea"/>
              </a:rPr>
              <a:t>토글스위치</a:t>
            </a:r>
            <a:r>
              <a:rPr lang="en-US" altLang="ko-KR" sz="2600" dirty="0" smtClean="0">
                <a:latin typeface="+mn-ea"/>
              </a:rPr>
              <a:t>)</a:t>
            </a: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5. </a:t>
            </a:r>
            <a:r>
              <a:rPr lang="ko-KR" altLang="en-US" sz="2600" dirty="0" smtClean="0">
                <a:latin typeface="+mn-ea"/>
              </a:rPr>
              <a:t>릴레이 설명</a:t>
            </a:r>
            <a:endParaRPr lang="en-US" altLang="ko-KR" sz="2600" dirty="0" smtClean="0">
              <a:latin typeface="+mn-ea"/>
            </a:endParaRP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6. </a:t>
            </a:r>
            <a:r>
              <a:rPr lang="ko-KR" altLang="en-US" sz="2600" dirty="0" smtClean="0">
                <a:latin typeface="+mn-ea"/>
              </a:rPr>
              <a:t>온도 센서 </a:t>
            </a:r>
            <a:r>
              <a:rPr lang="en-US" altLang="ko-KR" sz="2600" dirty="0" smtClean="0">
                <a:latin typeface="+mn-ea"/>
              </a:rPr>
              <a:t>(</a:t>
            </a:r>
            <a:r>
              <a:rPr lang="ko-KR" altLang="en-US" sz="2600" dirty="0" smtClean="0">
                <a:latin typeface="+mn-ea"/>
              </a:rPr>
              <a:t>종류</a:t>
            </a:r>
            <a:r>
              <a:rPr lang="en-US" altLang="ko-KR" sz="2600" dirty="0" smtClean="0">
                <a:latin typeface="+mn-ea"/>
              </a:rPr>
              <a:t>)</a:t>
            </a: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7. </a:t>
            </a:r>
            <a:r>
              <a:rPr lang="ko-KR" altLang="en-US" sz="2600" dirty="0" smtClean="0">
                <a:latin typeface="+mn-ea"/>
              </a:rPr>
              <a:t>전원장치</a:t>
            </a:r>
            <a:endParaRPr lang="en-US" altLang="ko-KR" sz="2600" dirty="0" smtClean="0">
              <a:latin typeface="+mn-ea"/>
            </a:endParaRP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8. </a:t>
            </a:r>
            <a:r>
              <a:rPr lang="ko-KR" altLang="en-US" sz="2600" dirty="0" err="1" smtClean="0">
                <a:latin typeface="+mn-ea"/>
              </a:rPr>
              <a:t>그외에</a:t>
            </a:r>
            <a:r>
              <a:rPr lang="ko-KR" altLang="en-US" sz="2600" dirty="0" smtClean="0">
                <a:latin typeface="+mn-ea"/>
              </a:rPr>
              <a:t> </a:t>
            </a:r>
            <a:r>
              <a:rPr lang="ko-KR" altLang="en-US" sz="2600" dirty="0">
                <a:latin typeface="+mn-ea"/>
              </a:rPr>
              <a:t>필요한 </a:t>
            </a:r>
            <a:r>
              <a:rPr lang="ko-KR" altLang="en-US" sz="2600" dirty="0" smtClean="0">
                <a:latin typeface="+mn-ea"/>
              </a:rPr>
              <a:t>부품</a:t>
            </a:r>
            <a:endParaRPr lang="en-US" altLang="ko-KR" sz="2600" dirty="0" smtClean="0">
              <a:latin typeface="+mn-ea"/>
            </a:endParaRPr>
          </a:p>
          <a:p>
            <a:pPr marL="0" indent="0">
              <a:buNone/>
            </a:pPr>
            <a:r>
              <a:rPr lang="en-US" altLang="ko-KR" sz="2600" dirty="0" smtClean="0">
                <a:latin typeface="+mn-ea"/>
              </a:rPr>
              <a:t>9. </a:t>
            </a:r>
            <a:r>
              <a:rPr lang="ko-KR" altLang="en-US" sz="2600" dirty="0" smtClean="0">
                <a:latin typeface="+mn-ea"/>
              </a:rPr>
              <a:t>전기장판 회로도 와</a:t>
            </a:r>
            <a:endParaRPr lang="en-US" altLang="ko-KR" sz="2600" dirty="0" smtClean="0">
              <a:latin typeface="+mn-ea"/>
            </a:endParaRPr>
          </a:p>
          <a:p>
            <a:pPr marL="0" indent="0">
              <a:buNone/>
            </a:pPr>
            <a:r>
              <a:rPr lang="ko-KR" altLang="en-US" sz="2600" dirty="0" smtClean="0">
                <a:latin typeface="+mn-ea"/>
              </a:rPr>
              <a:t>   실제 전기장판 속 회로 보기</a:t>
            </a:r>
            <a:endParaRPr lang="en-US" altLang="ko-KR" sz="2600" dirty="0" smtClean="0">
              <a:latin typeface="+mn-ea"/>
            </a:endParaRPr>
          </a:p>
          <a:p>
            <a:endParaRPr lang="en-US" altLang="ko-KR" sz="2400" b="1" dirty="0" smtClean="0"/>
          </a:p>
          <a:p>
            <a:endParaRPr lang="en-US" altLang="ko-KR" sz="2400" b="1" dirty="0" smtClean="0"/>
          </a:p>
          <a:p>
            <a:endParaRPr lang="en-US" altLang="ko-KR" sz="2400" b="1" dirty="0" smtClean="0"/>
          </a:p>
          <a:p>
            <a:endParaRPr lang="en-US" altLang="ko-KR" sz="2400" b="1" dirty="0" smtClean="0"/>
          </a:p>
          <a:p>
            <a:endParaRPr lang="en-US" altLang="ko-KR" sz="2800" dirty="0" smtClean="0"/>
          </a:p>
          <a:p>
            <a:pPr marL="624078" indent="-514350">
              <a:buNone/>
            </a:pPr>
            <a:endParaRPr lang="en-US" altLang="ko-KR" sz="2800" b="1" dirty="0" smtClean="0"/>
          </a:p>
        </p:txBody>
      </p:sp>
      <p:pic>
        <p:nvPicPr>
          <p:cNvPr id="6" name="그림 5" descr="전기장판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2276872"/>
            <a:ext cx="3071818" cy="2986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6"/>
          <p:cNvSpPr>
            <a:spLocks noChangeArrowheads="1"/>
          </p:cNvSpPr>
          <p:nvPr/>
        </p:nvSpPr>
        <p:spPr bwMode="auto">
          <a:xfrm>
            <a:off x="1403165" y="242457"/>
            <a:ext cx="6336704" cy="361180"/>
          </a:xfrm>
          <a:prstGeom prst="homePlate">
            <a:avLst>
              <a:gd name="adj" fmla="val 0"/>
            </a:avLst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>
                <a:alpha val="50000"/>
              </a:scheme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Main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Controllor</a:t>
            </a:r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1" lang="ko-KR" altLang="en-US" sz="14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851264" y="705590"/>
            <a:ext cx="1295400" cy="5976664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ko-KR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402942" y="692696"/>
            <a:ext cx="1871786" cy="504056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설정 온도 표시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3850321" y="919803"/>
            <a:ext cx="1293812" cy="27699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MPU B/D</a:t>
            </a:r>
          </a:p>
        </p:txBody>
      </p:sp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4110893" y="1893813"/>
            <a:ext cx="720080" cy="863600"/>
          </a:xfrm>
          <a:prstGeom prst="can">
            <a:avLst>
              <a:gd name="adj" fmla="val 37466"/>
            </a:avLst>
          </a:prstGeom>
          <a:solidFill>
            <a:srgbClr val="92D050"/>
          </a:solidFill>
          <a:ln w="9525">
            <a:solidFill>
              <a:srgbClr val="FFCC99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1200" dirty="0" err="1" smtClean="0">
                <a:latin typeface="HY견고딕" pitchFamily="18" charset="-127"/>
                <a:ea typeface="HY견고딕" pitchFamily="18" charset="-127"/>
              </a:rPr>
              <a:t>Atmega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128</a:t>
            </a: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5723472" y="705591"/>
            <a:ext cx="2016397" cy="432047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7 – segment [FND]</a:t>
            </a:r>
          </a:p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온도 표시 범위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 18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~ 50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AutoShape 59"/>
          <p:cNvSpPr>
            <a:spLocks noChangeArrowheads="1"/>
          </p:cNvSpPr>
          <p:nvPr/>
        </p:nvSpPr>
        <p:spPr bwMode="auto">
          <a:xfrm rot="5400000">
            <a:off x="3394091" y="2259634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12" name="Rectangle 60"/>
          <p:cNvSpPr>
            <a:spLocks noChangeArrowheads="1"/>
          </p:cNvSpPr>
          <p:nvPr/>
        </p:nvSpPr>
        <p:spPr bwMode="auto">
          <a:xfrm>
            <a:off x="1402966" y="1786726"/>
            <a:ext cx="1669985" cy="82672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온도 제어 키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종류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Push button</a:t>
            </a:r>
          </a:p>
          <a:p>
            <a:pPr algn="ctr"/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수량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2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개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용도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UP , Down</a:t>
            </a:r>
          </a:p>
          <a:p>
            <a:pPr algn="ctr"/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3418075" y="634723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16" name="AutoShape 100"/>
          <p:cNvSpPr>
            <a:spLocks noChangeArrowheads="1"/>
          </p:cNvSpPr>
          <p:nvPr/>
        </p:nvSpPr>
        <p:spPr bwMode="auto">
          <a:xfrm rot="5400000">
            <a:off x="5290283" y="634723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402992" y="2793821"/>
            <a:ext cx="1669935" cy="790776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전원 스위치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종류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토글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스위치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(SW)</a:t>
            </a:r>
          </a:p>
          <a:p>
            <a:pPr algn="ctr"/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수량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1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개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용도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ON / Off</a:t>
            </a:r>
          </a:p>
          <a:p>
            <a:pPr algn="ctr"/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AutoShape 63"/>
          <p:cNvSpPr>
            <a:spLocks noChangeArrowheads="1"/>
          </p:cNvSpPr>
          <p:nvPr/>
        </p:nvSpPr>
        <p:spPr bwMode="auto">
          <a:xfrm rot="5400000">
            <a:off x="3396730" y="1143912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19" name="Rectangle 64"/>
          <p:cNvSpPr>
            <a:spLocks noChangeArrowheads="1"/>
          </p:cNvSpPr>
          <p:nvPr/>
        </p:nvSpPr>
        <p:spPr bwMode="auto">
          <a:xfrm>
            <a:off x="1402992" y="1281654"/>
            <a:ext cx="1871786" cy="43204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현재 온도 표시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Rectangle 51"/>
          <p:cNvSpPr>
            <a:spLocks noChangeArrowheads="1"/>
          </p:cNvSpPr>
          <p:nvPr/>
        </p:nvSpPr>
        <p:spPr bwMode="auto">
          <a:xfrm>
            <a:off x="5723472" y="1209646"/>
            <a:ext cx="2016397" cy="43204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7- segment [FND]</a:t>
            </a:r>
          </a:p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온도 표시 범위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 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~ 99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AutoShape 100"/>
          <p:cNvSpPr>
            <a:spLocks noChangeArrowheads="1"/>
          </p:cNvSpPr>
          <p:nvPr/>
        </p:nvSpPr>
        <p:spPr bwMode="auto">
          <a:xfrm rot="5400000">
            <a:off x="5290283" y="1138779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27" name="AutoShape 100"/>
          <p:cNvSpPr>
            <a:spLocks noChangeArrowheads="1"/>
          </p:cNvSpPr>
          <p:nvPr/>
        </p:nvSpPr>
        <p:spPr bwMode="auto">
          <a:xfrm rot="5400000">
            <a:off x="5363679" y="2506483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29" name="AutoShape 102"/>
          <p:cNvSpPr>
            <a:spLocks noChangeArrowheads="1"/>
          </p:cNvSpPr>
          <p:nvPr/>
        </p:nvSpPr>
        <p:spPr bwMode="auto">
          <a:xfrm rot="5400000">
            <a:off x="5293539" y="4484905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40" name="Rectangle 51"/>
          <p:cNvSpPr>
            <a:spLocks noChangeArrowheads="1"/>
          </p:cNvSpPr>
          <p:nvPr/>
        </p:nvSpPr>
        <p:spPr bwMode="auto">
          <a:xfrm>
            <a:off x="5869619" y="2841890"/>
            <a:ext cx="2016397" cy="43204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종류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릴레이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(2A)</a:t>
            </a:r>
          </a:p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제어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DC 12 V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" name="Rectangle 64"/>
          <p:cNvSpPr>
            <a:spLocks noChangeArrowheads="1"/>
          </p:cNvSpPr>
          <p:nvPr/>
        </p:nvSpPr>
        <p:spPr bwMode="auto">
          <a:xfrm>
            <a:off x="5877424" y="2330947"/>
            <a:ext cx="1871786" cy="43204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전자식 스위치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041452" y="4853923"/>
            <a:ext cx="1801556" cy="984912"/>
            <a:chOff x="6079933" y="4972348"/>
            <a:chExt cx="2016397" cy="1091573"/>
          </a:xfrm>
          <a:solidFill>
            <a:srgbClr val="92D050"/>
          </a:solidFill>
        </p:grpSpPr>
        <p:sp>
          <p:nvSpPr>
            <p:cNvPr id="15" name="Rectangle 64"/>
            <p:cNvSpPr>
              <a:spLocks noChangeArrowheads="1"/>
            </p:cNvSpPr>
            <p:nvPr/>
          </p:nvSpPr>
          <p:spPr bwMode="auto">
            <a:xfrm>
              <a:off x="6079933" y="4972348"/>
              <a:ext cx="1872208" cy="6471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온도 센서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8" name="Rectangle 67"/>
            <p:cNvSpPr>
              <a:spLocks noChangeArrowheads="1"/>
            </p:cNvSpPr>
            <p:nvPr/>
          </p:nvSpPr>
          <p:spPr bwMode="auto">
            <a:xfrm>
              <a:off x="6079933" y="5631873"/>
              <a:ext cx="2016397" cy="4320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종류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: LM35DM</a:t>
              </a:r>
            </a:p>
          </p:txBody>
        </p:sp>
      </p:grpSp>
      <p:sp>
        <p:nvSpPr>
          <p:cNvPr id="58" name="AutoShape 59"/>
          <p:cNvSpPr>
            <a:spLocks noChangeArrowheads="1"/>
          </p:cNvSpPr>
          <p:nvPr/>
        </p:nvSpPr>
        <p:spPr bwMode="auto">
          <a:xfrm rot="5400000">
            <a:off x="3421232" y="2684344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373584" y="4246000"/>
            <a:ext cx="1935073" cy="858997"/>
            <a:chOff x="1322415" y="5007464"/>
            <a:chExt cx="1877164" cy="1107023"/>
          </a:xfrm>
          <a:solidFill>
            <a:srgbClr val="92D050"/>
          </a:solidFill>
        </p:grpSpPr>
        <p:sp>
          <p:nvSpPr>
            <p:cNvPr id="60" name="Rectangle 64"/>
            <p:cNvSpPr>
              <a:spLocks noChangeArrowheads="1"/>
            </p:cNvSpPr>
            <p:nvPr/>
          </p:nvSpPr>
          <p:spPr bwMode="auto">
            <a:xfrm>
              <a:off x="1322415" y="5007464"/>
              <a:ext cx="1872208" cy="6471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전원 장치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2" name="Rectangle 64"/>
            <p:cNvSpPr>
              <a:spLocks noChangeArrowheads="1"/>
            </p:cNvSpPr>
            <p:nvPr/>
          </p:nvSpPr>
          <p:spPr bwMode="auto">
            <a:xfrm>
              <a:off x="1327371" y="5467357"/>
              <a:ext cx="1872208" cy="6471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DC 5V</a:t>
              </a:r>
            </a:p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DC 12V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1373584" y="5252964"/>
            <a:ext cx="1885066" cy="1218886"/>
            <a:chOff x="1386442" y="5146471"/>
            <a:chExt cx="1885066" cy="1218886"/>
          </a:xfrm>
          <a:solidFill>
            <a:srgbClr val="92D050"/>
          </a:solidFill>
        </p:grpSpPr>
        <p:sp>
          <p:nvSpPr>
            <p:cNvPr id="61" name="Rectangle 64"/>
            <p:cNvSpPr>
              <a:spLocks noChangeArrowheads="1"/>
            </p:cNvSpPr>
            <p:nvPr/>
          </p:nvSpPr>
          <p:spPr bwMode="auto">
            <a:xfrm>
              <a:off x="1399300" y="5146471"/>
              <a:ext cx="1872208" cy="6471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입력 전원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3" name="Rectangle 64"/>
            <p:cNvSpPr>
              <a:spLocks noChangeArrowheads="1"/>
            </p:cNvSpPr>
            <p:nvPr/>
          </p:nvSpPr>
          <p:spPr bwMode="auto">
            <a:xfrm>
              <a:off x="1386442" y="5718227"/>
              <a:ext cx="1872208" cy="6471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AC 220V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4" name="AutoShape 63"/>
          <p:cNvSpPr>
            <a:spLocks noChangeArrowheads="1"/>
          </p:cNvSpPr>
          <p:nvPr/>
        </p:nvSpPr>
        <p:spPr bwMode="auto">
          <a:xfrm rot="5400000">
            <a:off x="3428338" y="4494769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65" name="AutoShape 63"/>
          <p:cNvSpPr>
            <a:spLocks noChangeArrowheads="1"/>
          </p:cNvSpPr>
          <p:nvPr/>
        </p:nvSpPr>
        <p:spPr bwMode="auto">
          <a:xfrm rot="5400000">
            <a:off x="3408097" y="5681845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66" name="AutoShape 63"/>
          <p:cNvSpPr>
            <a:spLocks noChangeArrowheads="1"/>
          </p:cNvSpPr>
          <p:nvPr/>
        </p:nvSpPr>
        <p:spPr bwMode="auto">
          <a:xfrm rot="5400000">
            <a:off x="5312379" y="5152568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67" name="AutoShape 63"/>
          <p:cNvSpPr>
            <a:spLocks noChangeArrowheads="1"/>
          </p:cNvSpPr>
          <p:nvPr/>
        </p:nvSpPr>
        <p:spPr bwMode="auto">
          <a:xfrm rot="5400000">
            <a:off x="5320336" y="5681114"/>
            <a:ext cx="288925" cy="574675"/>
          </a:xfrm>
          <a:prstGeom prst="upArrow">
            <a:avLst>
              <a:gd name="adj1" fmla="val 50000"/>
              <a:gd name="adj2" fmla="val 49725"/>
            </a:avLst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2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4600" dirty="0" smtClean="0"/>
              <a:t/>
            </a:r>
            <a:br>
              <a:rPr lang="en-US" altLang="ko-KR" sz="4600" dirty="0" smtClean="0"/>
            </a:br>
            <a:r>
              <a:rPr lang="en-US" altLang="ko-KR" sz="4400" dirty="0" smtClean="0"/>
              <a:t> ATMEGA128</a:t>
            </a:r>
            <a:r>
              <a:rPr lang="ko-KR" altLang="en-US" sz="4400" dirty="0" smtClean="0"/>
              <a:t>이란</a:t>
            </a:r>
            <a:r>
              <a:rPr lang="en-US" altLang="ko-KR" sz="4400" dirty="0" smtClean="0"/>
              <a:t>?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pic>
        <p:nvPicPr>
          <p:cNvPr id="4" name="그림 3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78" y="2060848"/>
            <a:ext cx="3807722" cy="42031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58000" y="2280024"/>
            <a:ext cx="36995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ko-KR" sz="1600" dirty="0" smtClean="0"/>
              <a:t>ATMEGA128 </a:t>
            </a:r>
            <a:r>
              <a:rPr lang="ko-KR" altLang="en-US" sz="1600" dirty="0" smtClean="0"/>
              <a:t>핀 구조</a:t>
            </a:r>
          </a:p>
          <a:p>
            <a:pPr>
              <a:buNone/>
            </a:pPr>
            <a:r>
              <a:rPr lang="en-US" altLang="ko-KR" sz="1600" dirty="0" smtClean="0"/>
              <a:t>RESET(20) : </a:t>
            </a:r>
            <a:r>
              <a:rPr lang="ko-KR" altLang="en-US" sz="1600" dirty="0" err="1" smtClean="0"/>
              <a:t>리셋입력</a:t>
            </a:r>
            <a:r>
              <a:rPr lang="en-US" altLang="ko-KR" sz="1600" dirty="0" smtClean="0"/>
              <a:t>, CPU </a:t>
            </a:r>
            <a:r>
              <a:rPr lang="ko-KR" altLang="en-US" sz="1600" dirty="0" err="1" smtClean="0"/>
              <a:t>리셋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-&gt; </a:t>
            </a:r>
            <a:r>
              <a:rPr lang="ko-KR" altLang="en-US" sz="1600" dirty="0" smtClean="0"/>
              <a:t>납땜</a:t>
            </a:r>
          </a:p>
          <a:p>
            <a:pPr>
              <a:buNone/>
            </a:pPr>
            <a:r>
              <a:rPr lang="en-US" altLang="ko-KR" sz="1600" dirty="0" smtClean="0"/>
              <a:t>PEN(1) : SPI </a:t>
            </a:r>
            <a:r>
              <a:rPr lang="ko-KR" altLang="en-US" sz="1600" dirty="0" smtClean="0"/>
              <a:t>시리얼 프로그램 모드를 위한 프로그램 </a:t>
            </a:r>
            <a:r>
              <a:rPr lang="ko-KR" altLang="en-US" sz="1600" dirty="0" err="1" smtClean="0"/>
              <a:t>인에블</a:t>
            </a:r>
            <a:r>
              <a:rPr lang="ko-KR" altLang="en-US" sz="1600" dirty="0" smtClean="0"/>
              <a:t> 핀</a:t>
            </a:r>
          </a:p>
          <a:p>
            <a:pPr>
              <a:buNone/>
            </a:pPr>
            <a:r>
              <a:rPr lang="en-US" altLang="ko-KR" sz="1600" dirty="0" smtClean="0"/>
              <a:t>VCC(21, 52) : </a:t>
            </a:r>
            <a:r>
              <a:rPr lang="ko-KR" altLang="en-US" sz="1600" dirty="0" smtClean="0"/>
              <a:t>공급전압</a:t>
            </a:r>
          </a:p>
          <a:p>
            <a:pPr>
              <a:buNone/>
            </a:pPr>
            <a:r>
              <a:rPr lang="en-US" altLang="ko-KR" sz="1600" dirty="0" smtClean="0"/>
              <a:t>GND(22, 53) : </a:t>
            </a:r>
            <a:r>
              <a:rPr lang="ko-KR" altLang="en-US" sz="1600" dirty="0" smtClean="0"/>
              <a:t>접지</a:t>
            </a:r>
          </a:p>
          <a:p>
            <a:pPr>
              <a:buNone/>
            </a:pPr>
            <a:r>
              <a:rPr lang="en-US" altLang="ko-KR" sz="1600" dirty="0" smtClean="0"/>
              <a:t> XTAL1(24) : </a:t>
            </a:r>
            <a:r>
              <a:rPr lang="ko-KR" altLang="en-US" sz="1600" dirty="0" err="1" smtClean="0"/>
              <a:t>오실레이터</a:t>
            </a:r>
            <a:r>
              <a:rPr lang="ko-KR" altLang="en-US" sz="1600" dirty="0" smtClean="0"/>
              <a:t> 입력</a:t>
            </a:r>
          </a:p>
          <a:p>
            <a:pPr>
              <a:buNone/>
            </a:pPr>
            <a:r>
              <a:rPr lang="en-US" altLang="ko-KR" sz="1600" dirty="0" smtClean="0"/>
              <a:t> XTAL2 (23): </a:t>
            </a:r>
            <a:r>
              <a:rPr lang="ko-KR" altLang="en-US" sz="1600" dirty="0" err="1" smtClean="0"/>
              <a:t>오실레이터</a:t>
            </a:r>
            <a:r>
              <a:rPr lang="ko-KR" altLang="en-US" sz="1600" dirty="0" smtClean="0"/>
              <a:t> 출력</a:t>
            </a:r>
          </a:p>
          <a:p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4535716" y="1363754"/>
            <a:ext cx="2639714" cy="1084992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ATmega128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은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ATMEL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사가 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개발한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64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핀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TOFP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형의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저전력 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비트 고속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CMOS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마이크로 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컨트롤러입니다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3856" cy="188539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572000" y="4581128"/>
            <a:ext cx="4464496" cy="216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  <a:spcAft>
                <a:spcPts val="400"/>
              </a:spcAft>
            </a:pPr>
            <a:r>
              <a:rPr lang="en-US" altLang="ko-KR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32</a:t>
            </a:r>
            <a:r>
              <a:rPr lang="ko-KR" altLang="en-US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개의 </a:t>
            </a:r>
            <a:r>
              <a:rPr lang="en-US" altLang="ko-KR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8-bit </a:t>
            </a:r>
            <a:r>
              <a:rPr lang="ko-KR" altLang="en-US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범용 레지스터 및 주변장치제어 레지스터를 가짐</a:t>
            </a:r>
            <a:endParaRPr lang="ko-KR" altLang="en-US" sz="16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  <a:spcAft>
                <a:spcPts val="400"/>
              </a:spcAft>
            </a:pPr>
            <a:r>
              <a:rPr lang="ko-KR" altLang="en-US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외부에 최대 </a:t>
            </a:r>
            <a:r>
              <a:rPr lang="en-US" altLang="ko-KR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64KB</a:t>
            </a:r>
            <a:r>
              <a:rPr lang="ko-KR" altLang="en-US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 데이터 메모리를 인터페이스 할 수 있는 </a:t>
            </a:r>
            <a:r>
              <a:rPr lang="en-US" altLang="ko-KR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SRAM</a:t>
            </a:r>
            <a:endParaRPr lang="ko-KR" altLang="en-US" sz="1600" b="1" kern="0" dirty="0">
              <a:solidFill>
                <a:srgbClr val="000000"/>
              </a:solidFill>
              <a:latin typeface="돋움" panose="020B0600000101010101" pitchFamily="50" charset="-127"/>
            </a:endParaRPr>
          </a:p>
          <a:p>
            <a:pPr algn="just" fontAlgn="base">
              <a:lnSpc>
                <a:spcPct val="160000"/>
              </a:lnSpc>
              <a:spcAft>
                <a:spcPts val="400"/>
              </a:spcAft>
            </a:pPr>
            <a:r>
              <a:rPr lang="en-US" altLang="ko-KR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8</a:t>
            </a:r>
            <a:r>
              <a:rPr lang="ko-KR" altLang="en-US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채널 </a:t>
            </a:r>
            <a:r>
              <a:rPr lang="en-US" altLang="ko-KR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10-bit A/D </a:t>
            </a:r>
            <a:r>
              <a:rPr lang="ko-KR" altLang="en-US" sz="1600" b="1" kern="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컨버터를 가짐</a:t>
            </a:r>
            <a:endParaRPr lang="ko-KR" altLang="en-US" sz="16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dirty="0" smtClean="0"/>
              <a:t>7</a:t>
            </a:r>
            <a:r>
              <a:rPr lang="ko-KR" altLang="en-US" dirty="0" smtClean="0"/>
              <a:t>세그먼트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87824" y="1510500"/>
            <a:ext cx="4114800" cy="2023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400" dirty="0" smtClean="0"/>
              <a:t>7-Segment-LED </a:t>
            </a:r>
            <a:r>
              <a:rPr lang="ko-KR" altLang="en-US" sz="2400" dirty="0" smtClean="0"/>
              <a:t>보통 </a:t>
            </a:r>
            <a:r>
              <a:rPr lang="en-US" altLang="ko-KR" sz="2400" dirty="0" smtClean="0"/>
              <a:t>FND</a:t>
            </a:r>
            <a:r>
              <a:rPr lang="ko-KR" altLang="en-US" sz="2400" dirty="0" smtClean="0"/>
              <a:t>라고 부른다</a:t>
            </a:r>
            <a:r>
              <a:rPr lang="en-US" altLang="ko-KR" sz="2400" dirty="0" smtClean="0"/>
              <a:t>.</a:t>
            </a:r>
          </a:p>
          <a:p>
            <a:pPr>
              <a:buNone/>
            </a:pPr>
            <a:endParaRPr lang="en-US" altLang="ko-KR" sz="1600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r>
              <a:rPr lang="ko-KR" altLang="en-US" sz="2400" dirty="0" smtClean="0"/>
              <a:t>숫자를 표시할 수 있도록 </a:t>
            </a:r>
            <a:r>
              <a:rPr lang="en-US" altLang="ko-KR" sz="2400" dirty="0" smtClean="0"/>
              <a:t>LED</a:t>
            </a:r>
            <a:r>
              <a:rPr lang="ko-KR" altLang="en-US" sz="2400" dirty="0" smtClean="0"/>
              <a:t>를 조합한 표시기</a:t>
            </a:r>
            <a:r>
              <a:rPr lang="en-US" altLang="ko-KR" sz="2400" dirty="0" smtClean="0"/>
              <a:t> </a:t>
            </a:r>
          </a:p>
          <a:p>
            <a:pPr>
              <a:buNone/>
            </a:pPr>
            <a:endParaRPr lang="en-US" altLang="ko-KR" sz="2600" dirty="0" smtClean="0"/>
          </a:p>
        </p:txBody>
      </p:sp>
      <p:pic>
        <p:nvPicPr>
          <p:cNvPr id="4" name="그림 3" descr="7세그먼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50" y="1412610"/>
            <a:ext cx="1728192" cy="2121449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455954" y="3680666"/>
            <a:ext cx="8031047" cy="2823393"/>
            <a:chOff x="456090" y="3717032"/>
            <a:chExt cx="8419236" cy="2823393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090" y="3717032"/>
              <a:ext cx="3596318" cy="2823393"/>
            </a:xfrm>
            <a:prstGeom prst="rect">
              <a:avLst/>
            </a:prstGeom>
          </p:spPr>
        </p:pic>
        <p:sp>
          <p:nvSpPr>
            <p:cNvPr id="6" name="직사각형 5"/>
            <p:cNvSpPr/>
            <p:nvPr/>
          </p:nvSpPr>
          <p:spPr>
            <a:xfrm>
              <a:off x="4303326" y="4266953"/>
              <a:ext cx="4572000" cy="172354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ko-KR" altLang="en-US" sz="2200" dirty="0"/>
                <a:t>공통 단자인 </a:t>
              </a:r>
              <a:r>
                <a:rPr lang="ko-KR" altLang="en-US" sz="2200" dirty="0" err="1"/>
                <a:t>커몬단자를</a:t>
              </a:r>
              <a:endParaRPr lang="en-US" altLang="ko-KR" sz="2200" dirty="0"/>
            </a:p>
            <a:p>
              <a:pPr>
                <a:buNone/>
              </a:pPr>
              <a:r>
                <a:rPr lang="en-US" altLang="ko-KR" sz="2200" dirty="0"/>
                <a:t>+</a:t>
              </a:r>
              <a:r>
                <a:rPr lang="ko-KR" altLang="en-US" sz="2200" dirty="0"/>
                <a:t>를 썼는지</a:t>
              </a:r>
              <a:r>
                <a:rPr lang="en-US" altLang="ko-KR" sz="2200" dirty="0"/>
                <a:t>, -</a:t>
              </a:r>
              <a:r>
                <a:rPr lang="ko-KR" altLang="en-US" sz="2200" dirty="0"/>
                <a:t>를 썼는지에 따라 </a:t>
              </a:r>
              <a:r>
                <a:rPr lang="ko-KR" altLang="en-US" sz="2200" dirty="0" err="1"/>
                <a:t>애</a:t>
              </a:r>
              <a:r>
                <a:rPr lang="ko-KR" altLang="en-US" sz="2200" dirty="0" err="1" smtClean="0"/>
                <a:t>노드</a:t>
              </a:r>
              <a:r>
                <a:rPr lang="ko-KR" altLang="en-US" sz="2200" dirty="0" smtClean="0"/>
                <a:t> </a:t>
              </a:r>
              <a:r>
                <a:rPr lang="ko-KR" altLang="en-US" sz="2200" dirty="0"/>
                <a:t>타입과 </a:t>
              </a:r>
              <a:r>
                <a:rPr lang="ko-KR" altLang="en-US" sz="2200" dirty="0" err="1"/>
                <a:t>캐소드</a:t>
              </a:r>
              <a:r>
                <a:rPr lang="ko-KR" altLang="en-US" sz="2200" dirty="0"/>
                <a:t> 타입으로 나뉜다</a:t>
              </a:r>
              <a:r>
                <a:rPr lang="en-US" altLang="ko-KR" sz="2200" dirty="0"/>
                <a:t>.</a:t>
              </a:r>
              <a:endParaRPr lang="ko-KR" altLang="en-US" sz="2200" dirty="0"/>
            </a:p>
            <a:p>
              <a:endParaRPr lang="ko-KR" altLang="en-US" dirty="0"/>
            </a:p>
          </p:txBody>
        </p:sp>
      </p:grpSp>
      <p:sp>
        <p:nvSpPr>
          <p:cNvPr id="11" name="아래쪽 화살표 10"/>
          <p:cNvSpPr/>
          <p:nvPr/>
        </p:nvSpPr>
        <p:spPr>
          <a:xfrm rot="2091309">
            <a:off x="7338245" y="3391355"/>
            <a:ext cx="1271761" cy="125997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스위치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41187" y="1623120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2200" dirty="0" smtClean="0"/>
              <a:t>Push button : UP/Down </a:t>
            </a:r>
          </a:p>
          <a:p>
            <a:r>
              <a:rPr lang="ko-KR" altLang="en-US" sz="2200" dirty="0" smtClean="0"/>
              <a:t>일반적으로 접점의 </a:t>
            </a:r>
            <a:r>
              <a:rPr lang="ko-KR" altLang="en-US" sz="2200" dirty="0"/>
              <a:t>개폐는 손가락으로 누르는 동안에는 </a:t>
            </a:r>
            <a:r>
              <a:rPr lang="ko-KR" altLang="en-US" sz="2200" dirty="0" err="1"/>
              <a:t>동작상태가</a:t>
            </a:r>
            <a:r>
              <a:rPr lang="ko-KR" altLang="en-US" sz="2200" dirty="0"/>
              <a:t> 되고</a:t>
            </a:r>
            <a:r>
              <a:rPr lang="en-US" altLang="ko-KR" sz="2200" dirty="0"/>
              <a:t>, </a:t>
            </a:r>
            <a:r>
              <a:rPr lang="ko-KR" altLang="en-US" sz="2200" dirty="0"/>
              <a:t>손가락을 떼면 자동적으로 복귀하는 구조로 되어 있다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07" y="1659834"/>
            <a:ext cx="2386608" cy="1969480"/>
          </a:xfrm>
          <a:prstGeom prst="rect">
            <a:avLst/>
          </a:prstGeom>
        </p:spPr>
      </p:pic>
      <p:pic>
        <p:nvPicPr>
          <p:cNvPr id="6" name="그림 5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3950005"/>
            <a:ext cx="2835316" cy="216024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308530" y="4137573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2200" dirty="0" err="1" smtClean="0"/>
              <a:t>토글</a:t>
            </a:r>
            <a:r>
              <a:rPr lang="ko-KR" altLang="en-US" sz="2200" dirty="0" smtClean="0"/>
              <a:t> 스위치 </a:t>
            </a:r>
            <a:r>
              <a:rPr lang="en-US" altLang="ko-KR" sz="2200" dirty="0" smtClean="0"/>
              <a:t>: ON/OFF</a:t>
            </a:r>
          </a:p>
          <a:p>
            <a:r>
              <a:rPr lang="ko-KR" altLang="en-US" sz="2200" dirty="0" smtClean="0"/>
              <a:t>스냅 스위치라고도 </a:t>
            </a:r>
            <a:r>
              <a:rPr lang="ko-KR" altLang="en-US" sz="2200" dirty="0"/>
              <a:t>한다</a:t>
            </a:r>
            <a:r>
              <a:rPr lang="en-US" altLang="ko-KR" sz="2200" dirty="0"/>
              <a:t>. </a:t>
            </a:r>
            <a:r>
              <a:rPr lang="ko-KR" altLang="en-US" sz="2200" dirty="0" smtClean="0"/>
              <a:t>스위치 </a:t>
            </a:r>
            <a:r>
              <a:rPr lang="ko-KR" altLang="en-US" sz="2200" dirty="0"/>
              <a:t>부품으로</a:t>
            </a:r>
            <a:r>
              <a:rPr lang="en-US" altLang="ko-KR" sz="2200" dirty="0"/>
              <a:t>, </a:t>
            </a:r>
            <a:r>
              <a:rPr lang="ko-KR" altLang="en-US" sz="2200" dirty="0"/>
              <a:t>개폐 조작을 하면 스프링이 그 동작을 가속시키는 구조로 되어 있다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16165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dirty="0" smtClean="0"/>
              <a:t>릴레이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27884" y="4101033"/>
            <a:ext cx="4968552" cy="1852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릴레이는 내부에 </a:t>
            </a:r>
            <a:r>
              <a:rPr lang="en-US" altLang="ko-KR" sz="2000" dirty="0" smtClean="0"/>
              <a:t>'</a:t>
            </a:r>
            <a:r>
              <a:rPr lang="ko-KR" altLang="en-US" sz="2000" dirty="0" smtClean="0"/>
              <a:t>전자석</a:t>
            </a:r>
            <a:r>
              <a:rPr lang="en-US" altLang="ko-KR" sz="2000" dirty="0" smtClean="0"/>
              <a:t>'(</a:t>
            </a:r>
            <a:r>
              <a:rPr lang="ko-KR" altLang="en-US" sz="2000" dirty="0" smtClean="0"/>
              <a:t>코일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을 </a:t>
            </a:r>
            <a:r>
              <a:rPr lang="ko-KR" altLang="en-US" sz="2000" dirty="0" err="1" smtClean="0"/>
              <a:t>포함하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고 있습니다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이 전자석은 전류가 통하게 되면 자석이 되는 성질을 갖고 있습니다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때문에 전원을 공급하게</a:t>
            </a:r>
            <a:r>
              <a:rPr lang="en-US" altLang="ko-KR" sz="2000" dirty="0"/>
              <a:t> </a:t>
            </a:r>
            <a:r>
              <a:rPr lang="ko-KR" altLang="en-US" sz="2000" dirty="0" smtClean="0"/>
              <a:t>되면 자력을 띄게 되어 접점을 붙여주게 됩니다</a:t>
            </a:r>
          </a:p>
          <a:p>
            <a:pPr>
              <a:buNone/>
            </a:pPr>
            <a:endParaRPr lang="ko-KR" altLang="en-US" sz="2000" dirty="0"/>
          </a:p>
        </p:txBody>
      </p:sp>
      <p:pic>
        <p:nvPicPr>
          <p:cNvPr id="4" name="그림 3" descr="릴레이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30" y="1268760"/>
            <a:ext cx="3926972" cy="2304256"/>
          </a:xfrm>
          <a:prstGeom prst="rect">
            <a:avLst/>
          </a:prstGeom>
        </p:spPr>
      </p:pic>
      <p:pic>
        <p:nvPicPr>
          <p:cNvPr id="1032" name="Picture 8" descr="릴레이란? (릴레이 구조, 릴레이 원리, 릴레이 종류, 릴레이 작동원리, 릴레이 스위치, 아두이노 릴레이, 무접점 릴레이, 릴레이 접점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2016224" cy="98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릴레이란? (릴레이 구조, 릴레이 원리, 릴레이 종류, 릴레이 작동원리, 릴레이 스위치, 아두이노 릴레이, 무접점 릴레이, 릴레이 접점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03" y="5389647"/>
            <a:ext cx="2013921" cy="116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상품이미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073" y="1484784"/>
            <a:ext cx="1727252" cy="172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012160" y="1916832"/>
            <a:ext cx="2376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/>
              <a:t>모델명 </a:t>
            </a:r>
            <a:r>
              <a:rPr lang="en-US" altLang="ko-KR" sz="2000" dirty="0"/>
              <a:t>: UD2H-1U</a:t>
            </a:r>
          </a:p>
          <a:p>
            <a:r>
              <a:rPr lang="ko-KR" altLang="en-US" sz="2000" dirty="0"/>
              <a:t>구동전압 </a:t>
            </a:r>
            <a:r>
              <a:rPr lang="en-US" altLang="ko-KR" sz="2000" dirty="0"/>
              <a:t>: DC12V</a:t>
            </a:r>
          </a:p>
          <a:p>
            <a:r>
              <a:rPr lang="ko-KR" altLang="en-US" sz="2000" dirty="0"/>
              <a:t>가격 </a:t>
            </a:r>
            <a:r>
              <a:rPr lang="en-US" altLang="ko-KR" sz="2000" dirty="0"/>
              <a:t>: 1870</a:t>
            </a:r>
            <a:r>
              <a:rPr lang="ko-KR" altLang="en-US" sz="2000" dirty="0"/>
              <a:t>원 </a:t>
            </a:r>
            <a:r>
              <a:rPr lang="en-US" altLang="ko-KR" sz="2000" dirty="0"/>
              <a:t>(EA)</a:t>
            </a:r>
            <a:endParaRPr lang="ko-KR" altLang="en-US" sz="2000" dirty="0"/>
          </a:p>
        </p:txBody>
      </p:sp>
      <p:sp>
        <p:nvSpPr>
          <p:cNvPr id="10" name="아래쪽 화살표 9"/>
          <p:cNvSpPr/>
          <p:nvPr/>
        </p:nvSpPr>
        <p:spPr>
          <a:xfrm>
            <a:off x="1619672" y="4823295"/>
            <a:ext cx="504056" cy="549921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o-KR" altLang="en-US" dirty="0" smtClean="0"/>
              <a:t>온도센서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1477051" cy="13003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536740"/>
            <a:ext cx="3456385" cy="158303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347864" y="1628800"/>
            <a:ext cx="547260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LM35DM</a:t>
            </a:r>
            <a:r>
              <a:rPr lang="ko-KR" altLang="en-US" dirty="0" smtClean="0"/>
              <a:t>은 </a:t>
            </a:r>
            <a:r>
              <a:rPr lang="ko-KR" altLang="en-US" dirty="0"/>
              <a:t>반도체로 만들어졌기때문에 최대 </a:t>
            </a:r>
            <a:r>
              <a:rPr lang="en-US" altLang="ko-KR" dirty="0"/>
              <a:t>150</a:t>
            </a:r>
            <a:r>
              <a:rPr lang="ko-KR" altLang="en-US" dirty="0" smtClean="0"/>
              <a:t>도 정도 까지 사용가능 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그리고 </a:t>
            </a:r>
            <a:r>
              <a:rPr lang="ko-KR" altLang="en-US" dirty="0" smtClean="0"/>
              <a:t>왼쪽 그림 같이</a:t>
            </a:r>
            <a:r>
              <a:rPr lang="en-US" altLang="ko-KR" dirty="0"/>
              <a:t> </a:t>
            </a:r>
            <a:r>
              <a:rPr lang="ko-KR" altLang="en-US" dirty="0" smtClean="0"/>
              <a:t>단 전원으로 </a:t>
            </a:r>
            <a:r>
              <a:rPr lang="ko-KR" altLang="en-US" dirty="0"/>
              <a:t>구성하면 </a:t>
            </a:r>
            <a:r>
              <a:rPr lang="ko-KR" altLang="en-US" dirty="0" smtClean="0"/>
              <a:t>측정 가능한 </a:t>
            </a:r>
            <a:r>
              <a:rPr lang="ko-KR" altLang="en-US" dirty="0"/>
              <a:t>온도는 </a:t>
            </a:r>
            <a:r>
              <a:rPr lang="en-US" altLang="ko-KR" dirty="0" smtClean="0"/>
              <a:t>2</a:t>
            </a:r>
            <a:r>
              <a:rPr lang="ko-KR" altLang="en-US" dirty="0" smtClean="0"/>
              <a:t>도</a:t>
            </a:r>
            <a:r>
              <a:rPr lang="en-US" altLang="ko-KR" dirty="0" smtClean="0"/>
              <a:t>~</a:t>
            </a:r>
            <a:r>
              <a:rPr lang="en-US" altLang="ko-KR" dirty="0"/>
              <a:t>150</a:t>
            </a:r>
            <a:r>
              <a:rPr lang="ko-KR" altLang="en-US" dirty="0"/>
              <a:t>도가 됩니다</a:t>
            </a:r>
            <a:r>
              <a:rPr lang="en-US" altLang="ko-KR" dirty="0"/>
              <a:t>. </a:t>
            </a:r>
            <a:r>
              <a:rPr lang="ko-KR" altLang="en-US" dirty="0"/>
              <a:t>만약 </a:t>
            </a:r>
            <a:r>
              <a:rPr lang="en-US" altLang="ko-KR" dirty="0"/>
              <a:t>0</a:t>
            </a:r>
            <a:r>
              <a:rPr lang="ko-KR" altLang="en-US" dirty="0"/>
              <a:t>도 이하를 측정하고 싶다면 오른쪽 그림처럼 별도의 </a:t>
            </a:r>
            <a:r>
              <a:rPr lang="en-US" altLang="ko-KR" dirty="0"/>
              <a:t>Pull Up</a:t>
            </a:r>
            <a:r>
              <a:rPr lang="ko-KR" altLang="en-US" dirty="0"/>
              <a:t>저항을 연결하고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전원을 </a:t>
            </a:r>
            <a:r>
              <a:rPr lang="ko-KR" altLang="en-US" dirty="0"/>
              <a:t>넣어줘야 합니다</a:t>
            </a:r>
            <a:r>
              <a:rPr lang="en-US" altLang="ko-KR" dirty="0" smtClean="0"/>
              <a:t>. </a:t>
            </a:r>
            <a:r>
              <a:rPr lang="en-US" altLang="ko-KR" b="1" dirty="0" smtClean="0"/>
              <a:t>※RTD </a:t>
            </a:r>
            <a:r>
              <a:rPr lang="ko-KR" altLang="en-US" b="1" dirty="0"/>
              <a:t>및 </a:t>
            </a:r>
            <a:r>
              <a:rPr lang="ko-KR" altLang="en-US" b="1" dirty="0" err="1"/>
              <a:t>서미스터</a:t>
            </a:r>
            <a:r>
              <a:rPr lang="ko-KR" altLang="en-US" b="1" dirty="0"/>
              <a:t> 센서보다 저렴합니다</a:t>
            </a:r>
            <a:r>
              <a:rPr lang="en-US" altLang="ko-KR" dirty="0"/>
              <a:t>. 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endParaRPr lang="en-US" altLang="ko-KR" sz="1600" dirty="0">
              <a:effectLst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3259" y="3914473"/>
            <a:ext cx="61012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 </a:t>
            </a:r>
            <a:r>
              <a:rPr lang="ko-KR" altLang="en-US" b="1" dirty="0"/>
              <a:t>온도 센서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온도측정에 사용하는 </a:t>
            </a:r>
            <a:r>
              <a:rPr lang="en-US" altLang="ko-KR" dirty="0"/>
              <a:t>NTC</a:t>
            </a:r>
            <a:endParaRPr lang="ko-KR" altLang="en-US" dirty="0"/>
          </a:p>
          <a:p>
            <a:r>
              <a:rPr lang="en-US" altLang="ko-KR" dirty="0"/>
              <a:t>- </a:t>
            </a:r>
            <a:r>
              <a:rPr lang="ko-KR" altLang="en-US" dirty="0"/>
              <a:t>온도스위치로 사용하는 </a:t>
            </a:r>
            <a:r>
              <a:rPr lang="en-US" altLang="ko-KR" dirty="0"/>
              <a:t>PTC, RTC</a:t>
            </a:r>
            <a:r>
              <a:rPr lang="ko-KR" altLang="en-US" dirty="0"/>
              <a:t>로 나뉜다</a:t>
            </a:r>
            <a:r>
              <a:rPr lang="en-US" altLang="ko-KR" dirty="0"/>
              <a:t>.​</a:t>
            </a:r>
            <a:endParaRPr lang="ko-KR" altLang="en-US" dirty="0"/>
          </a:p>
          <a:p>
            <a:r>
              <a:rPr lang="ko-KR" altLang="en-US" dirty="0"/>
              <a:t>​</a:t>
            </a:r>
          </a:p>
          <a:p>
            <a:r>
              <a:rPr lang="ko-KR" altLang="en-US" dirty="0" smtClean="0"/>
              <a:t> </a:t>
            </a:r>
            <a:r>
              <a:rPr lang="en-US" altLang="ko-KR" b="1" dirty="0"/>
              <a:t>NTC(Negative Thermal Coefficient) </a:t>
            </a:r>
            <a:r>
              <a:rPr lang="ko-KR" altLang="en-US" b="1" dirty="0"/>
              <a:t>타입</a:t>
            </a:r>
          </a:p>
          <a:p>
            <a:r>
              <a:rPr lang="en-US" altLang="ko-KR" dirty="0"/>
              <a:t>- NTC</a:t>
            </a:r>
            <a:r>
              <a:rPr lang="ko-KR" altLang="en-US" dirty="0"/>
              <a:t>는 온도가 올라가면 저항이 감소하는 방식​</a:t>
            </a:r>
          </a:p>
          <a:p>
            <a:r>
              <a:rPr lang="ko-KR" altLang="en-US" dirty="0"/>
              <a:t>​</a:t>
            </a:r>
          </a:p>
          <a:p>
            <a:r>
              <a:rPr lang="ko-KR" altLang="en-US" dirty="0" smtClean="0"/>
              <a:t> </a:t>
            </a:r>
            <a:r>
              <a:rPr lang="en-US" altLang="ko-KR" b="1" dirty="0"/>
              <a:t>PTC Positive </a:t>
            </a:r>
            <a:r>
              <a:rPr lang="en-US" altLang="ko-KR" b="1" dirty="0" err="1"/>
              <a:t>Thremal</a:t>
            </a:r>
            <a:r>
              <a:rPr lang="en-US" altLang="ko-KR" b="1" dirty="0"/>
              <a:t> Coefficient) </a:t>
            </a:r>
            <a:r>
              <a:rPr lang="ko-KR" altLang="en-US" b="1" dirty="0"/>
              <a:t>타입</a:t>
            </a:r>
          </a:p>
          <a:p>
            <a:r>
              <a:rPr lang="en-US" altLang="ko-KR" dirty="0"/>
              <a:t>- PTC</a:t>
            </a:r>
            <a:r>
              <a:rPr lang="ko-KR" altLang="en-US" dirty="0"/>
              <a:t>는 온도가 올라감에 따라 저항이 증가하는 방식</a:t>
            </a:r>
          </a:p>
        </p:txBody>
      </p:sp>
      <p:sp>
        <p:nvSpPr>
          <p:cNvPr id="14" name="아래쪽 화살표 13"/>
          <p:cNvSpPr/>
          <p:nvPr/>
        </p:nvSpPr>
        <p:spPr>
          <a:xfrm rot="5400000">
            <a:off x="6224425" y="4224847"/>
            <a:ext cx="2167757" cy="216024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o-KR" altLang="en-US" dirty="0" smtClean="0"/>
              <a:t>온도센서 종류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39101" y="1669364"/>
            <a:ext cx="4246192" cy="4305090"/>
          </a:xfrm>
        </p:spPr>
        <p:txBody>
          <a:bodyPr>
            <a:normAutofit fontScale="25000" lnSpcReduction="20000"/>
          </a:bodyPr>
          <a:lstStyle/>
          <a:p>
            <a:endParaRPr lang="en-US" altLang="ko-KR" sz="2100" dirty="0" smtClean="0"/>
          </a:p>
          <a:p>
            <a:endParaRPr lang="en-US" altLang="ko-KR" sz="3300" b="1" dirty="0" smtClean="0"/>
          </a:p>
          <a:p>
            <a:pPr>
              <a:buNone/>
            </a:pPr>
            <a:r>
              <a:rPr lang="ko-KR" altLang="en-US" sz="7200" b="1" dirty="0" err="1" smtClean="0">
                <a:latin typeface="+mj-ea"/>
                <a:ea typeface="+mj-ea"/>
              </a:rPr>
              <a:t>접촉식</a:t>
            </a:r>
            <a:r>
              <a:rPr lang="ko-KR" altLang="en-US" sz="7200" b="1" dirty="0" smtClean="0">
                <a:latin typeface="+mj-ea"/>
                <a:ea typeface="+mj-ea"/>
              </a:rPr>
              <a:t> 온도센서</a:t>
            </a:r>
            <a:endParaRPr lang="en-US" altLang="ko-KR" sz="7200" b="1" dirty="0" smtClean="0">
              <a:latin typeface="+mj-ea"/>
              <a:ea typeface="+mj-ea"/>
            </a:endParaRPr>
          </a:p>
          <a:p>
            <a:pPr>
              <a:buNone/>
            </a:pPr>
            <a:endParaRPr lang="en-US" altLang="ko-KR" sz="7200" dirty="0" smtClean="0">
              <a:latin typeface="+mj-ea"/>
              <a:ea typeface="+mj-ea"/>
            </a:endParaRPr>
          </a:p>
          <a:p>
            <a:pPr>
              <a:buNone/>
            </a:pPr>
            <a:r>
              <a:rPr lang="ko-KR" altLang="en-US" sz="7200" dirty="0" smtClean="0">
                <a:latin typeface="+mj-ea"/>
                <a:ea typeface="+mj-ea"/>
              </a:rPr>
              <a:t>측정 대상물에 온도 센서를 직접 접촉시키는 방법으로 온도를 측정하는 방법이다</a:t>
            </a:r>
            <a:r>
              <a:rPr lang="en-US" altLang="ko-KR" sz="7200" dirty="0" smtClean="0">
                <a:latin typeface="+mj-ea"/>
                <a:ea typeface="+mj-ea"/>
              </a:rPr>
              <a:t>.</a:t>
            </a:r>
            <a:endParaRPr lang="ko-KR" altLang="en-US" sz="7200" dirty="0" smtClean="0">
              <a:latin typeface="+mj-ea"/>
              <a:ea typeface="+mj-ea"/>
            </a:endParaRPr>
          </a:p>
          <a:p>
            <a:pPr>
              <a:buNone/>
            </a:pPr>
            <a:endParaRPr lang="en-US" altLang="ko-KR" sz="7200" dirty="0" smtClean="0">
              <a:latin typeface="+mj-ea"/>
              <a:ea typeface="+mj-ea"/>
            </a:endParaRPr>
          </a:p>
          <a:p>
            <a:pPr>
              <a:buNone/>
            </a:pPr>
            <a:endParaRPr lang="en-US" altLang="ko-KR" sz="7200" dirty="0" smtClean="0">
              <a:latin typeface="+mj-ea"/>
              <a:ea typeface="+mj-ea"/>
            </a:endParaRPr>
          </a:p>
          <a:p>
            <a:pPr>
              <a:buNone/>
            </a:pPr>
            <a:r>
              <a:rPr lang="ko-KR" altLang="en-US" sz="7200" b="1" dirty="0" err="1" smtClean="0">
                <a:latin typeface="+mj-ea"/>
                <a:ea typeface="+mj-ea"/>
              </a:rPr>
              <a:t>비접촉식</a:t>
            </a:r>
            <a:r>
              <a:rPr lang="ko-KR" altLang="en-US" sz="7200" b="1" dirty="0" smtClean="0">
                <a:latin typeface="+mj-ea"/>
                <a:ea typeface="+mj-ea"/>
              </a:rPr>
              <a:t> 온도센서</a:t>
            </a:r>
            <a:endParaRPr lang="en-US" altLang="ko-KR" sz="7200" b="1" dirty="0" smtClean="0">
              <a:latin typeface="+mj-ea"/>
              <a:ea typeface="+mj-ea"/>
            </a:endParaRPr>
          </a:p>
          <a:p>
            <a:pPr>
              <a:buNone/>
            </a:pPr>
            <a:endParaRPr lang="en-US" altLang="ko-KR" sz="7200" dirty="0" smtClean="0">
              <a:latin typeface="+mj-ea"/>
              <a:ea typeface="+mj-ea"/>
            </a:endParaRPr>
          </a:p>
          <a:p>
            <a:pPr>
              <a:buNone/>
            </a:pPr>
            <a:r>
              <a:rPr lang="ko-KR" altLang="en-US" sz="7200" dirty="0" smtClean="0">
                <a:latin typeface="+mj-ea"/>
                <a:ea typeface="+mj-ea"/>
              </a:rPr>
              <a:t> </a:t>
            </a:r>
            <a:r>
              <a:rPr lang="ko-KR" altLang="en-US" sz="7200" dirty="0" err="1" smtClean="0">
                <a:latin typeface="+mj-ea"/>
                <a:ea typeface="+mj-ea"/>
              </a:rPr>
              <a:t>접촉식으로</a:t>
            </a:r>
            <a:r>
              <a:rPr lang="ko-KR" altLang="en-US" sz="7200" dirty="0" smtClean="0">
                <a:latin typeface="+mj-ea"/>
                <a:ea typeface="+mj-ea"/>
              </a:rPr>
              <a:t> 사용할 수 없는 곳에 사용하며 아주 멀리 떨어진 온도측정도 가능하지만 방사 에너지 등을 모으는 각종 광학 장치와 보조 재료가 필요하다</a:t>
            </a:r>
            <a:r>
              <a:rPr lang="en-US" altLang="ko-KR" sz="7200" dirty="0" smtClean="0">
                <a:latin typeface="+mj-ea"/>
                <a:ea typeface="+mj-ea"/>
              </a:rPr>
              <a:t>.</a:t>
            </a:r>
            <a:endParaRPr lang="ko-KR" altLang="en-US" sz="7200" dirty="0" smtClean="0">
              <a:latin typeface="+mj-ea"/>
              <a:ea typeface="+mj-ea"/>
            </a:endParaRPr>
          </a:p>
          <a:p>
            <a:pPr>
              <a:buNone/>
            </a:pPr>
            <a:r>
              <a:rPr lang="ko-KR" altLang="en-US" sz="7200" b="1" dirty="0" smtClean="0">
                <a:latin typeface="굴림" pitchFamily="50" charset="-127"/>
                <a:ea typeface="굴림" pitchFamily="50" charset="-127"/>
              </a:rPr>
              <a:t/>
            </a:r>
            <a:br>
              <a:rPr lang="ko-KR" altLang="en-US" sz="7200" b="1" dirty="0" smtClean="0">
                <a:latin typeface="굴림" pitchFamily="50" charset="-127"/>
                <a:ea typeface="굴림" pitchFamily="50" charset="-127"/>
              </a:rPr>
            </a:br>
            <a:r>
              <a:rPr lang="ko-KR" altLang="en-US" sz="3400" b="1" dirty="0" smtClean="0"/>
              <a:t/>
            </a:r>
            <a:br>
              <a:rPr lang="ko-KR" altLang="en-US" sz="3400" b="1" dirty="0" smtClean="0"/>
            </a:br>
            <a:endParaRPr lang="ko-KR" altLang="en-US" sz="3400" b="1" dirty="0"/>
          </a:p>
        </p:txBody>
      </p:sp>
      <p:pic>
        <p:nvPicPr>
          <p:cNvPr id="6" name="_x165873224" descr="EMB0000036c34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428736"/>
            <a:ext cx="3786214" cy="478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전 원 장 </a:t>
            </a:r>
            <a:r>
              <a:rPr lang="ko-KR" altLang="en-US" dirty="0"/>
              <a:t>치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" y="1916832"/>
            <a:ext cx="3600400" cy="345638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943350" y="19168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dirty="0" smtClean="0"/>
              <a:t>제품명 </a:t>
            </a:r>
            <a:r>
              <a:rPr lang="en-US" altLang="ko-KR" dirty="0" smtClean="0"/>
              <a:t>: SMPS </a:t>
            </a:r>
            <a:r>
              <a:rPr lang="en-US" altLang="ko-KR" dirty="0"/>
              <a:t>50W SINGLE TYPE 5V </a:t>
            </a:r>
            <a:r>
              <a:rPr lang="ko-KR" altLang="en-US" dirty="0"/>
              <a:t>출력 </a:t>
            </a:r>
            <a:r>
              <a:rPr lang="en-US" altLang="ko-KR" dirty="0"/>
              <a:t>UP50S05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943350" y="30689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dirty="0" smtClean="0"/>
              <a:t>단가 </a:t>
            </a:r>
            <a:r>
              <a:rPr lang="en-US" altLang="ko-KR" dirty="0" smtClean="0"/>
              <a:t>: 38000</a:t>
            </a:r>
            <a:r>
              <a:rPr lang="ko-KR" altLang="en-US" dirty="0" smtClean="0"/>
              <a:t>원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3943350" y="36264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dirty="0"/>
              <a:t>단일 출력</a:t>
            </a:r>
            <a:r>
              <a:rPr lang="en-US" altLang="ko-KR" dirty="0"/>
              <a:t>, 15 ~ 1500W</a:t>
            </a:r>
            <a:br>
              <a:rPr lang="en-US" altLang="ko-KR" dirty="0"/>
            </a:br>
            <a:r>
              <a:rPr lang="ko-KR" altLang="en-US" dirty="0" err="1"/>
              <a:t>정전압</a:t>
            </a:r>
            <a:r>
              <a:rPr lang="ko-KR" altLang="en-US" dirty="0"/>
              <a:t> 설계</a:t>
            </a:r>
            <a:br>
              <a:rPr lang="ko-KR" altLang="en-US" dirty="0"/>
            </a:br>
            <a:r>
              <a:rPr lang="ko-KR" altLang="en-US" dirty="0"/>
              <a:t>전원 켜기 </a:t>
            </a:r>
            <a:r>
              <a:rPr lang="en-US" altLang="ko-KR" dirty="0"/>
              <a:t>LED </a:t>
            </a:r>
            <a:r>
              <a:rPr lang="ko-KR" altLang="en-US" dirty="0"/>
              <a:t>표시기</a:t>
            </a:r>
            <a:br>
              <a:rPr lang="ko-KR" altLang="en-US" dirty="0"/>
            </a:br>
            <a:r>
              <a:rPr lang="ko-KR" altLang="en-US" dirty="0"/>
              <a:t>보호 기능 </a:t>
            </a:r>
            <a:r>
              <a:rPr lang="en-US" altLang="ko-KR" dirty="0"/>
              <a:t>: </a:t>
            </a:r>
            <a:r>
              <a:rPr lang="ko-KR" altLang="en-US" dirty="0"/>
              <a:t>과부하 </a:t>
            </a:r>
            <a:r>
              <a:rPr lang="en-US" altLang="ko-KR" dirty="0"/>
              <a:t>/ </a:t>
            </a:r>
            <a:r>
              <a:rPr lang="ko-KR" altLang="en-US" dirty="0"/>
              <a:t>과전압 </a:t>
            </a:r>
            <a:r>
              <a:rPr lang="en-US" altLang="ko-KR" dirty="0"/>
              <a:t>/ </a:t>
            </a:r>
            <a:r>
              <a:rPr lang="ko-KR" altLang="en-US" dirty="0"/>
              <a:t>단락 회로</a:t>
            </a:r>
            <a:br>
              <a:rPr lang="ko-KR" altLang="en-US" dirty="0"/>
            </a:br>
            <a:r>
              <a:rPr lang="en-US" altLang="ko-KR" dirty="0"/>
              <a:t>100 % </a:t>
            </a:r>
            <a:r>
              <a:rPr lang="ko-KR" altLang="en-US" dirty="0"/>
              <a:t>완전 부하 번인 테스트</a:t>
            </a:r>
            <a:endParaRPr lang="ko-KR" altLang="en-US" dirty="0">
              <a:effectLst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5936" y="5188550"/>
            <a:ext cx="2961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DC 12V 5V 동시 출력 가능</a:t>
            </a:r>
          </a:p>
        </p:txBody>
      </p:sp>
    </p:spTree>
    <p:extLst>
      <p:ext uri="{BB962C8B-B14F-4D97-AF65-F5344CB8AC3E}">
        <p14:creationId xmlns:p14="http://schemas.microsoft.com/office/powerpoint/2010/main" val="21890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그 외에 필요한 부품</a:t>
            </a:r>
            <a:endParaRPr lang="ko-KR" altLang="en-US" dirty="0"/>
          </a:p>
        </p:txBody>
      </p:sp>
      <p:pic>
        <p:nvPicPr>
          <p:cNvPr id="4" name="내용 개체 틀 3" descr="그림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285860"/>
            <a:ext cx="1785950" cy="1291469"/>
          </a:xfrm>
          <a:prstGeom prst="rect">
            <a:avLst/>
          </a:prstGeom>
        </p:spPr>
      </p:pic>
      <p:pic>
        <p:nvPicPr>
          <p:cNvPr id="9" name="그림 8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97" y="3544441"/>
            <a:ext cx="1128884" cy="897423"/>
          </a:xfrm>
          <a:prstGeom prst="rect">
            <a:avLst/>
          </a:prstGeom>
        </p:spPr>
      </p:pic>
      <p:pic>
        <p:nvPicPr>
          <p:cNvPr id="10" name="그림 9" descr="5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73" y="5796291"/>
            <a:ext cx="1117793" cy="730865"/>
          </a:xfrm>
          <a:prstGeom prst="rect">
            <a:avLst/>
          </a:prstGeom>
        </p:spPr>
      </p:pic>
      <p:pic>
        <p:nvPicPr>
          <p:cNvPr id="11" name="그림 10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35" y="4382440"/>
            <a:ext cx="1428760" cy="10715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00232" y="1558932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Power</a:t>
            </a:r>
            <a:r>
              <a:rPr lang="ko-KR" altLang="en-US" dirty="0"/>
              <a:t>는 회로 동작을 위한 전원을 입력하는 </a:t>
            </a:r>
            <a:r>
              <a:rPr lang="ko-KR" altLang="en-US" dirty="0" smtClean="0"/>
              <a:t>곳입니다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03095" y="3731114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커패시터는</a:t>
            </a:r>
            <a:r>
              <a:rPr lang="ko-KR" altLang="en-US" dirty="0" smtClean="0"/>
              <a:t> 안정적인 </a:t>
            </a:r>
            <a:r>
              <a:rPr lang="ko-KR" altLang="en-US" dirty="0"/>
              <a:t>전압을 유지하기 위한 </a:t>
            </a:r>
            <a:r>
              <a:rPr lang="ko-KR" altLang="en-US" dirty="0" smtClean="0"/>
              <a:t>용도로 쓰입니다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03848" y="4541525"/>
            <a:ext cx="36433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LED</a:t>
            </a:r>
            <a:r>
              <a:rPr lang="ko-KR" altLang="en-US" dirty="0" smtClean="0"/>
              <a:t>는 발광 다이오드로 </a:t>
            </a:r>
            <a:r>
              <a:rPr lang="en-US" altLang="ko-KR" dirty="0" err="1" smtClean="0"/>
              <a:t>Ga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갈륨</a:t>
            </a:r>
            <a:r>
              <a:rPr lang="en-US" altLang="ko-KR" dirty="0" smtClean="0"/>
              <a:t>), P(</a:t>
            </a:r>
            <a:r>
              <a:rPr lang="ko-KR" altLang="en-US" dirty="0" smtClean="0"/>
              <a:t>인</a:t>
            </a:r>
            <a:r>
              <a:rPr lang="en-US" altLang="ko-KR" dirty="0" smtClean="0"/>
              <a:t>), As(</a:t>
            </a:r>
            <a:r>
              <a:rPr lang="ko-KR" altLang="en-US" dirty="0" smtClean="0"/>
              <a:t>비소</a:t>
            </a:r>
            <a:r>
              <a:rPr lang="en-US" altLang="ko-KR" dirty="0" smtClean="0"/>
              <a:t>)</a:t>
            </a:r>
            <a:r>
              <a:rPr lang="ko-KR" altLang="en-US" dirty="0" smtClean="0"/>
              <a:t>를 재료로 하여 만들어진 반도체이다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저항은 전류가 흐르는 것을 막는 작용을 하며</a:t>
            </a:r>
            <a:r>
              <a:rPr lang="en-US" altLang="ko-KR" dirty="0" smtClean="0"/>
              <a:t> </a:t>
            </a:r>
            <a:r>
              <a:rPr lang="ko-KR" altLang="en-US" dirty="0" smtClean="0"/>
              <a:t>단위는 옴</a:t>
            </a:r>
            <a:r>
              <a:rPr lang="en-US" altLang="ko-KR" dirty="0" smtClean="0"/>
              <a:t>(Ω)</a:t>
            </a:r>
            <a:r>
              <a:rPr lang="ko-KR" altLang="en-US" dirty="0" smtClean="0"/>
              <a:t>을 사용한다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35" y="2351291"/>
            <a:ext cx="981069" cy="114378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051720" y="2461517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/>
              <a:t>가변저항은</a:t>
            </a:r>
            <a:r>
              <a:rPr lang="ko-KR" altLang="en-US" dirty="0"/>
              <a:t> 전기회로의 소자로서 회로에 흐르는 전류를 주어진 범위 내에서 다양하게 변화시킬 수 있는 저항이다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전기장판 회로도</a:t>
            </a:r>
            <a:endParaRPr lang="ko-KR" altLang="en-US" dirty="0"/>
          </a:p>
        </p:txBody>
      </p:sp>
      <p:pic>
        <p:nvPicPr>
          <p:cNvPr id="4" name="내용 개체 틀 4" descr="회로도.png"/>
          <p:cNvPicPr>
            <a:picLocks noChangeAspect="1"/>
          </p:cNvPicPr>
          <p:nvPr/>
        </p:nvPicPr>
        <p:blipFill>
          <a:blip r:embed="rId2"/>
          <a:srcRect l="21298" t="7212" r="18864" b="17061"/>
          <a:stretch>
            <a:fillRect/>
          </a:stretch>
        </p:blipFill>
        <p:spPr>
          <a:xfrm>
            <a:off x="638776" y="1371818"/>
            <a:ext cx="7876573" cy="50280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직사각형 4"/>
          <p:cNvSpPr/>
          <p:nvPr/>
        </p:nvSpPr>
        <p:spPr>
          <a:xfrm>
            <a:off x="97770" y="438908"/>
            <a:ext cx="2141984" cy="1360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포토커플러와 </a:t>
            </a:r>
            <a:r>
              <a:rPr lang="ko-KR" altLang="en-US" b="1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트라이악을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이용한 전력제어</a:t>
            </a: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열선 </a:t>
            </a: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on/off)</a:t>
            </a:r>
            <a:endParaRPr lang="ko-KR" altLang="en-US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029890" y="805642"/>
            <a:ext cx="1063112" cy="473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압력센서</a:t>
            </a:r>
            <a:endParaRPr lang="ko-KR" altLang="en-US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8776" y="5720447"/>
            <a:ext cx="910827" cy="473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핀 연결</a:t>
            </a:r>
            <a:endParaRPr lang="ko-KR" altLang="en-US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9" name="오른쪽 화살표 8"/>
          <p:cNvSpPr/>
          <p:nvPr/>
        </p:nvSpPr>
        <p:spPr>
          <a:xfrm>
            <a:off x="872975" y="5384652"/>
            <a:ext cx="591573" cy="45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 rot="9600000">
            <a:off x="7110875" y="1359275"/>
            <a:ext cx="41379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277846" y="2033867"/>
            <a:ext cx="662310" cy="608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전기장판 속 회로</a:t>
            </a:r>
            <a:endParaRPr lang="ko-KR" altLang="en-US" dirty="0"/>
          </a:p>
        </p:txBody>
      </p:sp>
      <p:pic>
        <p:nvPicPr>
          <p:cNvPr id="4" name="Picture 2" descr="http://postfiles6.naver.net/MjAxNzA0MTVfMjIz/MDAxNDkyMjQwNjMyMTQz.A_LK9-BU-iUtH9VGe8nOdnPcJZWFXq4CI3sJbgwdF3cg.exyku0560wG6oCXCt4LHY75OCAEQDZ3NAeD4xD-nlCEg.JPEG.seomin0218/20170415_145037.jpg?type=w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59327"/>
            <a:ext cx="5022676" cy="401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364088" y="2259360"/>
            <a:ext cx="34563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실제 전기장판을 분리하여 나온 기판 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보시면 </a:t>
            </a:r>
            <a:r>
              <a:rPr lang="ko-KR" altLang="en-US" dirty="0" err="1"/>
              <a:t>트렌지스터는</a:t>
            </a:r>
            <a:r>
              <a:rPr lang="ko-KR" altLang="en-US" dirty="0"/>
              <a:t> 열이 정말 많이 </a:t>
            </a:r>
            <a:r>
              <a:rPr lang="ko-KR" altLang="en-US" dirty="0" smtClean="0"/>
              <a:t>나기 때문에 </a:t>
            </a:r>
            <a:r>
              <a:rPr lang="ko-KR" altLang="en-US" dirty="0"/>
              <a:t>기판이 녹을 수 있어 </a:t>
            </a:r>
            <a:r>
              <a:rPr lang="ko-KR" altLang="en-US" dirty="0" smtClean="0"/>
              <a:t>알루미늄 위에 눕혀서  </a:t>
            </a:r>
            <a:r>
              <a:rPr lang="ko-KR" altLang="en-US" dirty="0"/>
              <a:t>올려져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그리고 가변저항은 전부 온도 단계에 사용됨을 </a:t>
            </a:r>
            <a:r>
              <a:rPr lang="ko-KR" altLang="en-US" dirty="0" smtClean="0"/>
              <a:t>알 수 </a:t>
            </a:r>
            <a:r>
              <a:rPr lang="ko-KR" altLang="en-US" dirty="0"/>
              <a:t>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76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216024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이상 </a:t>
            </a:r>
            <a:r>
              <a:rPr lang="en-US" altLang="ko-KR" dirty="0" smtClean="0">
                <a:solidFill>
                  <a:schemeClr val="bg1"/>
                </a:solidFill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</a:rPr>
              <a:t>조 발표 마치겠습니다 </a:t>
            </a:r>
            <a:r>
              <a:rPr lang="en-US" altLang="ko-KR" dirty="0" smtClean="0">
                <a:solidFill>
                  <a:schemeClr val="bg1"/>
                </a:solidFill>
              </a:rPr>
              <a:t>!</a:t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ko-KR" altLang="en-US" dirty="0" smtClean="0">
                <a:solidFill>
                  <a:schemeClr val="bg1"/>
                </a:solidFill>
              </a:rPr>
              <a:t>감사합니다</a:t>
            </a:r>
            <a:r>
              <a:rPr lang="en-US" altLang="ko-KR" dirty="0">
                <a:solidFill>
                  <a:schemeClr val="bg1"/>
                </a:solidFill>
              </a:rPr>
              <a:t>!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689</Words>
  <Application>Microsoft Office PowerPoint</Application>
  <PresentationFormat>화면 슬라이드 쇼(4:3)</PresentationFormat>
  <Paragraphs>131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HY견고딕</vt:lpstr>
      <vt:lpstr>HY헤드라인M</vt:lpstr>
      <vt:lpstr>굴림</vt:lpstr>
      <vt:lpstr>돋움</vt:lpstr>
      <vt:lpstr>맑은 고딕</vt:lpstr>
      <vt:lpstr>함초롬바탕</vt:lpstr>
      <vt:lpstr>Arial</vt:lpstr>
      <vt:lpstr>Wingdings 3</vt:lpstr>
      <vt:lpstr>Office 테마</vt:lpstr>
      <vt:lpstr>온도센서를 이용한 전기장판</vt:lpstr>
      <vt:lpstr>목차</vt:lpstr>
      <vt:lpstr>PowerPoint 프레젠테이션</vt:lpstr>
      <vt:lpstr>  ATMEGA128이란?  </vt:lpstr>
      <vt:lpstr>7세그먼트</vt:lpstr>
      <vt:lpstr>스위치 </vt:lpstr>
      <vt:lpstr>릴레이</vt:lpstr>
      <vt:lpstr>온도센서</vt:lpstr>
      <vt:lpstr>온도센서 종류</vt:lpstr>
      <vt:lpstr>전 원 장 치</vt:lpstr>
      <vt:lpstr>그 외에 필요한 부품</vt:lpstr>
      <vt:lpstr>전기장판 회로도</vt:lpstr>
      <vt:lpstr>전기장판 속 회로</vt:lpstr>
      <vt:lpstr>이상 1조 발표 마치겠습니다 !  감사합니다!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온도센서를 이용한 전기장판</dc:title>
  <dc:creator>Windows 사용자</dc:creator>
  <cp:lastModifiedBy>User1</cp:lastModifiedBy>
  <cp:revision>44</cp:revision>
  <dcterms:created xsi:type="dcterms:W3CDTF">2017-11-26T04:25:13Z</dcterms:created>
  <dcterms:modified xsi:type="dcterms:W3CDTF">2017-11-27T15:43:09Z</dcterms:modified>
</cp:coreProperties>
</file>