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4" r:id="rId4"/>
    <p:sldId id="260" r:id="rId5"/>
    <p:sldId id="261" r:id="rId6"/>
    <p:sldId id="266" r:id="rId7"/>
    <p:sldId id="267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5" name="자유형 24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6" name="자유형 25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00202"/>
            <a:ext cx="8258204" cy="4525963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2386" cy="10001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71407" y="106210"/>
            <a:ext cx="1000131" cy="1036773"/>
            <a:chOff x="13317" y="34771"/>
            <a:chExt cx="1272534" cy="13101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21" name="자유형 2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1857364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4" y="3286124"/>
            <a:ext cx="691514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142845" y="1857364"/>
            <a:ext cx="1000131" cy="1036773"/>
            <a:chOff x="13317" y="34771"/>
            <a:chExt cx="1272534" cy="1310103"/>
          </a:xfrm>
        </p:grpSpPr>
        <p:sp>
          <p:nvSpPr>
            <p:cNvPr id="26" name="자유형 2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7" name="자유형 2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8" name="자유형 2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9" name="자유형 2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30" name="자유형 2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11" name="자유형 1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1407" y="71414"/>
            <a:ext cx="1000131" cy="1036774"/>
            <a:chOff x="13317" y="34771"/>
            <a:chExt cx="1272535" cy="1310104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969940" y="1030550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4" name="자유형 23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1407" y="106211"/>
            <a:ext cx="1000131" cy="1036773"/>
            <a:chOff x="13317" y="34771"/>
            <a:chExt cx="1272534" cy="1310103"/>
          </a:xfrm>
        </p:grpSpPr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0" y="384598"/>
            <a:ext cx="7500990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2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0" y="1089026"/>
            <a:ext cx="2686038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자유형 10"/>
          <p:cNvSpPr>
            <a:spLocks/>
          </p:cNvSpPr>
          <p:nvPr/>
        </p:nvSpPr>
        <p:spPr bwMode="gray">
          <a:xfrm>
            <a:off x="340905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gray">
          <a:xfrm>
            <a:off x="71407" y="653955"/>
            <a:ext cx="247040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gray">
          <a:xfrm>
            <a:off x="73902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gray">
          <a:xfrm>
            <a:off x="823251" y="894237"/>
            <a:ext cx="248287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gray">
          <a:xfrm>
            <a:off x="344103" y="376692"/>
            <a:ext cx="479107" cy="517546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0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422455">
            <a:off x="609122" y="1000108"/>
            <a:ext cx="4000528" cy="4857784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8"/>
            <a:ext cx="4004390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grpSp>
        <p:nvGrpSpPr>
          <p:cNvPr id="3" name="그룹 2"/>
          <p:cNvGrpSpPr/>
          <p:nvPr/>
        </p:nvGrpSpPr>
        <p:grpSpPr>
          <a:xfrm>
            <a:off x="8116469" y="45696"/>
            <a:ext cx="1000131" cy="1036773"/>
            <a:chOff x="13317" y="34771"/>
            <a:chExt cx="1272534" cy="1310103"/>
          </a:xfrm>
        </p:grpSpPr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2263" y="51347"/>
            <a:ext cx="1000131" cy="1036773"/>
            <a:chOff x="13317" y="34771"/>
            <a:chExt cx="1272534" cy="13101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9" name="자유형 8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4" y="428606"/>
            <a:ext cx="1757346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6" y="428606"/>
            <a:ext cx="6357982" cy="536893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F23854A-247E-47DE-8AE0-D5E23E8D22FE}" type="datetimeFigureOut">
              <a:rPr lang="ko-KR" altLang="en-US" smtClean="0"/>
              <a:pPr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B27A33A-BB39-4247-98E6-1024830997B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pc="50" dirty="0" smtClean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"/>
        <a:buChar char="u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4"/>
        </a:buClr>
        <a:buSzPct val="80000"/>
        <a:buFont typeface="Wingdings"/>
        <a:buChar char="u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"/>
        <a:buChar char="u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"/>
        <a:buChar char="u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211264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2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학년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B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반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2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조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조장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정준근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이준영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김수환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김영민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이돈희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이준영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조창근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배성진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발표자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: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정준근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71600" y="908720"/>
            <a:ext cx="7065820" cy="1336386"/>
          </a:xfrm>
        </p:spPr>
        <p:txBody>
          <a:bodyPr>
            <a:normAutofit/>
          </a:bodyPr>
          <a:lstStyle/>
          <a:p>
            <a:pPr algn="ctr"/>
            <a:r>
              <a:rPr lang="ko-KR" altLang="en-US" sz="4400" dirty="0" smtClean="0">
                <a:latin typeface="HY강B" pitchFamily="18" charset="-127"/>
                <a:ea typeface="HY강B" pitchFamily="18" charset="-127"/>
              </a:rPr>
              <a:t>전류</a:t>
            </a:r>
            <a:r>
              <a:rPr lang="en-US" altLang="ko-KR" sz="4400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sz="4400" dirty="0" smtClean="0">
                <a:latin typeface="HY강B" pitchFamily="18" charset="-127"/>
                <a:ea typeface="HY강B" pitchFamily="18" charset="-127"/>
              </a:rPr>
              <a:t>전압</a:t>
            </a:r>
            <a:r>
              <a:rPr lang="en-US" altLang="ko-KR" sz="4400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sz="4400" dirty="0" smtClean="0">
                <a:latin typeface="HY강B" pitchFamily="18" charset="-127"/>
                <a:ea typeface="HY강B" pitchFamily="18" charset="-127"/>
              </a:rPr>
              <a:t>온도센서</a:t>
            </a:r>
            <a:endParaRPr lang="ko-KR" altLang="en-US" sz="4400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386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sz="2000" dirty="0" smtClean="0"/>
              <a:t>교류전류 </a:t>
            </a:r>
            <a:r>
              <a:rPr lang="ko-KR" altLang="en-US" sz="2000" dirty="0"/>
              <a:t>및 직류전류를 감지하는 </a:t>
            </a:r>
            <a:r>
              <a:rPr lang="ko-KR" altLang="en-US" sz="2000" dirty="0" smtClean="0"/>
              <a:t>센서이다</a:t>
            </a:r>
            <a:r>
              <a:rPr lang="en-US" altLang="ko-KR" sz="2000" dirty="0" smtClean="0"/>
              <a:t>.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1. </a:t>
            </a:r>
            <a:r>
              <a:rPr lang="ko-KR" altLang="en-US" sz="2000" dirty="0" err="1" smtClean="0"/>
              <a:t>변류기</a:t>
            </a:r>
            <a:r>
              <a:rPr lang="ko-KR" altLang="en-US" sz="2000" dirty="0" smtClean="0"/>
              <a:t> 방식 </a:t>
            </a:r>
            <a:r>
              <a:rPr lang="en-US" altLang="ko-KR" sz="2000" dirty="0" smtClean="0"/>
              <a:t>:</a:t>
            </a:r>
            <a:r>
              <a:rPr lang="ko-KR" altLang="en-US" sz="2000" dirty="0" smtClean="0"/>
              <a:t> 도넛 </a:t>
            </a:r>
            <a:r>
              <a:rPr lang="ko-KR" altLang="en-US" sz="2000" dirty="0"/>
              <a:t>모양의 자심을 사용하여 </a:t>
            </a:r>
            <a:r>
              <a:rPr lang="en-US" altLang="ko-KR" sz="2000" dirty="0"/>
              <a:t>1</a:t>
            </a:r>
            <a:r>
              <a:rPr lang="ko-KR" altLang="en-US" sz="2000" dirty="0"/>
              <a:t>차 및 </a:t>
            </a:r>
            <a:r>
              <a:rPr lang="en-US" altLang="ko-KR" sz="2000" dirty="0"/>
              <a:t>2</a:t>
            </a:r>
            <a:r>
              <a:rPr lang="ko-KR" altLang="en-US" sz="2000" dirty="0"/>
              <a:t>차 코일을 자심에 감아 </a:t>
            </a:r>
            <a:r>
              <a:rPr lang="en-US" altLang="ko-KR" sz="2000" dirty="0"/>
              <a:t>2</a:t>
            </a:r>
            <a:r>
              <a:rPr lang="ko-KR" altLang="en-US" sz="2000" dirty="0"/>
              <a:t>차 전류를 측정함으로써 </a:t>
            </a:r>
            <a:r>
              <a:rPr lang="en-US" altLang="ko-KR" sz="2000" dirty="0"/>
              <a:t>1</a:t>
            </a:r>
            <a:r>
              <a:rPr lang="ko-KR" altLang="en-US" sz="2000" dirty="0"/>
              <a:t>차 전류를 </a:t>
            </a:r>
            <a:r>
              <a:rPr lang="ko-KR" altLang="en-US" sz="2000" dirty="0" smtClean="0"/>
              <a:t>검지하는 방식이다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400" dirty="0" smtClean="0"/>
              <a:t>- </a:t>
            </a:r>
            <a:r>
              <a:rPr lang="ko-KR" altLang="en-US" sz="2400" dirty="0" err="1" smtClean="0"/>
              <a:t>변류기</a:t>
            </a:r>
            <a:r>
              <a:rPr lang="en-US" altLang="ko-KR" sz="2400" dirty="0" smtClean="0"/>
              <a:t>:</a:t>
            </a:r>
            <a:r>
              <a:rPr lang="ko-KR" altLang="en-US" sz="2400" dirty="0"/>
              <a:t>교류의 큰 전류에서 그것에 비례하는 작은 전류를 얻는 장치</a:t>
            </a:r>
            <a:r>
              <a:rPr lang="en-US" altLang="ko-KR" sz="2400" dirty="0" smtClean="0"/>
              <a:t>.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2. </a:t>
            </a:r>
            <a:r>
              <a:rPr lang="ko-KR" altLang="en-US" sz="2000" dirty="0" smtClean="0"/>
              <a:t>퓨즈방식 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변류기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전류에 의하여 생기는 자계 속에 </a:t>
            </a:r>
            <a:r>
              <a:rPr lang="ko-KR" altLang="en-US" sz="2000" dirty="0" smtClean="0"/>
              <a:t>홀 소자를 </a:t>
            </a:r>
            <a:r>
              <a:rPr lang="ko-KR" altLang="en-US" sz="2000" dirty="0"/>
              <a:t>설치하여 </a:t>
            </a:r>
            <a:r>
              <a:rPr lang="ko-KR" altLang="en-US" sz="2000" dirty="0" smtClean="0"/>
              <a:t>홀 전압을 </a:t>
            </a:r>
            <a:r>
              <a:rPr lang="ko-KR" altLang="en-US" sz="2000" dirty="0"/>
              <a:t>측정함으로써 자계의 강도</a:t>
            </a:r>
            <a:r>
              <a:rPr lang="en-US" altLang="ko-KR" sz="2000" dirty="0"/>
              <a:t>, </a:t>
            </a:r>
            <a:r>
              <a:rPr lang="ko-KR" altLang="en-US" sz="2000" dirty="0"/>
              <a:t>즉 전류의 강약을 검지하는 홀 </a:t>
            </a:r>
            <a:r>
              <a:rPr lang="ko-KR" altLang="en-US" sz="2000" dirty="0" smtClean="0"/>
              <a:t>소자방식이다</a:t>
            </a:r>
            <a:r>
              <a:rPr lang="en-US" altLang="ko-KR" sz="2000" dirty="0" smtClean="0"/>
              <a:t>.</a:t>
            </a:r>
          </a:p>
          <a:p>
            <a:pPr marL="0" indent="0">
              <a:buNone/>
            </a:pPr>
            <a:r>
              <a:rPr lang="en-US" altLang="ko-KR" sz="2400" dirty="0" smtClean="0"/>
              <a:t>- </a:t>
            </a:r>
            <a:r>
              <a:rPr lang="ko-KR" altLang="en-US" sz="2400" dirty="0" smtClean="0"/>
              <a:t>퓨즈 </a:t>
            </a:r>
            <a:r>
              <a:rPr lang="en-US" altLang="ko-KR" sz="2400" dirty="0" smtClean="0"/>
              <a:t>:</a:t>
            </a:r>
            <a:r>
              <a:rPr lang="ko-KR" altLang="en-US" sz="2400" dirty="0" smtClean="0"/>
              <a:t>전선에 </a:t>
            </a:r>
            <a:r>
              <a:rPr lang="ko-KR" altLang="en-US" sz="2400" dirty="0"/>
              <a:t>규정 값 이상의 과도한 전류가 계속 흐르지 못하게 자동적으로 차단하는 장치</a:t>
            </a:r>
            <a:r>
              <a:rPr lang="en-US" altLang="ko-KR" sz="2400" dirty="0"/>
              <a:t>. </a:t>
            </a:r>
            <a:r>
              <a:rPr lang="ko-KR" altLang="en-US" sz="2400" dirty="0"/>
              <a:t>과전류가 흐를 경우 전류에 의해 발생하는 열로 퓨즈가 녹아서 끊어진다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b="1" dirty="0" smtClean="0"/>
              <a:t>전류센서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9221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187770976" descr="EMB00000d948c3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3786190"/>
            <a:ext cx="207645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b="1" dirty="0" smtClean="0"/>
              <a:t>전류센서의 종류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29411"/>
          </a:xfrm>
        </p:spPr>
        <p:txBody>
          <a:bodyPr>
            <a:noAutofit/>
          </a:bodyPr>
          <a:lstStyle/>
          <a:p>
            <a:pPr marL="0" indent="0" fontAlgn="base">
              <a:buFont typeface="Wingdings" pitchFamily="2" charset="2"/>
              <a:buChar char="u"/>
            </a:pPr>
            <a:r>
              <a:rPr lang="ko-KR" altLang="en-US" sz="2000" dirty="0" smtClean="0"/>
              <a:t> </a:t>
            </a:r>
            <a:r>
              <a:rPr lang="en-US" altLang="ko-KR" sz="2000" dirty="0" smtClean="0"/>
              <a:t>ACS712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전류 </a:t>
            </a:r>
            <a:r>
              <a:rPr lang="ko-KR" altLang="en-US" sz="2000" dirty="0" smtClean="0"/>
              <a:t>센서</a:t>
            </a:r>
            <a:endParaRPr lang="ko-KR" altLang="en-US" sz="2000" dirty="0"/>
          </a:p>
          <a:p>
            <a:pPr lvl="1" fontAlgn="base"/>
            <a:r>
              <a:rPr lang="en-US" altLang="ko-KR" sz="1600" dirty="0" smtClean="0"/>
              <a:t> </a:t>
            </a:r>
            <a:r>
              <a:rPr lang="en-US" altLang="ko-KR" sz="2000" dirty="0" smtClean="0"/>
              <a:t>ACS712</a:t>
            </a:r>
            <a:r>
              <a:rPr lang="ko-KR" altLang="en-US" sz="2000" dirty="0"/>
              <a:t>는 </a:t>
            </a:r>
            <a:r>
              <a:rPr lang="en-US" altLang="ko-KR" sz="2000" dirty="0"/>
              <a:t>Allegro</a:t>
            </a:r>
            <a:r>
              <a:rPr lang="ko-KR" altLang="en-US" sz="2000" dirty="0"/>
              <a:t>사의 </a:t>
            </a:r>
            <a:r>
              <a:rPr lang="ko-KR" altLang="en-US" sz="2000" dirty="0" smtClean="0"/>
              <a:t>전류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측정가능 한 센서이며 </a:t>
            </a:r>
            <a:r>
              <a:rPr lang="ko-KR" altLang="en-US" sz="2000" dirty="0"/>
              <a:t>전류용량에 따라</a:t>
            </a:r>
            <a:r>
              <a:rPr lang="en-US" altLang="ko-KR" sz="2000" dirty="0"/>
              <a:t>(</a:t>
            </a:r>
            <a:r>
              <a:rPr lang="ko-KR" altLang="en-US" sz="2000" dirty="0"/>
              <a:t>예를 들어 </a:t>
            </a:r>
            <a:r>
              <a:rPr lang="en-US" altLang="ko-KR" sz="2000" dirty="0"/>
              <a:t>5A, 20A, 30A </a:t>
            </a:r>
            <a:r>
              <a:rPr lang="ko-KR" altLang="en-US" sz="2000" dirty="0"/>
              <a:t>등등</a:t>
            </a:r>
            <a:r>
              <a:rPr lang="en-US" altLang="ko-KR" sz="2000" dirty="0"/>
              <a:t>) </a:t>
            </a:r>
            <a:r>
              <a:rPr lang="ko-KR" altLang="en-US" sz="2000" dirty="0"/>
              <a:t>여러 칩이 </a:t>
            </a:r>
            <a:r>
              <a:rPr lang="ko-KR" altLang="en-US" sz="2000" dirty="0" smtClean="0"/>
              <a:t>판매되는 센서이다</a:t>
            </a:r>
            <a:r>
              <a:rPr lang="en-US" altLang="ko-KR" sz="2000" dirty="0" smtClean="0"/>
              <a:t>.</a:t>
            </a:r>
            <a:endParaRPr lang="ko-KR" altLang="en-US" sz="1600" dirty="0"/>
          </a:p>
          <a:p>
            <a:pPr marL="0" indent="0">
              <a:buNone/>
            </a:pP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196752"/>
            <a:ext cx="4038600" cy="4929411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u"/>
            </a:pPr>
            <a:r>
              <a:rPr lang="en-US" altLang="ko-KR" sz="2000" dirty="0" smtClean="0"/>
              <a:t> FD14L3 </a:t>
            </a:r>
            <a:r>
              <a:rPr lang="ko-KR" altLang="en-US" sz="2000" dirty="0" smtClean="0"/>
              <a:t>전류센서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 </a:t>
            </a:r>
            <a:r>
              <a:rPr lang="en-US" altLang="ko-KR" sz="2000" dirty="0" smtClean="0"/>
              <a:t>FD14L3 </a:t>
            </a:r>
            <a:r>
              <a:rPr lang="ko-KR" altLang="en-US" sz="2000" dirty="0" smtClean="0"/>
              <a:t>는 </a:t>
            </a:r>
            <a:r>
              <a:rPr lang="ko-KR" altLang="en-US" sz="2000" dirty="0" err="1" smtClean="0"/>
              <a:t>화인트렌스텍</a:t>
            </a:r>
            <a:r>
              <a:rPr lang="ko-KR" altLang="en-US" sz="2000" dirty="0" smtClean="0"/>
              <a:t> 사의전류센서로써 소형사이즈로 다양한 전력설비에 사용되고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소 전류 모니터링 및 보호 용도에도 적합한 전류센서이다</a:t>
            </a:r>
            <a:r>
              <a:rPr lang="en-US" altLang="ko-KR" sz="2000" dirty="0"/>
              <a:t>.</a:t>
            </a:r>
            <a:r>
              <a:rPr lang="ko-KR" altLang="en-US" sz="2000" dirty="0" smtClean="0"/>
              <a:t> </a:t>
            </a:r>
            <a:endParaRPr lang="ko-KR" altLang="en-US" sz="1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2" name="Picture 4" descr="C:\Users\TG\Desktop\전류\17352689_682835001889052_1116504613_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 t="34652" r="4352" b="30336"/>
          <a:stretch/>
        </p:blipFill>
        <p:spPr bwMode="auto">
          <a:xfrm>
            <a:off x="5436096" y="3933056"/>
            <a:ext cx="2592288" cy="106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53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정격전압 </a:t>
            </a:r>
            <a:r>
              <a:rPr lang="en-US" altLang="ko-KR" dirty="0" smtClean="0"/>
              <a:t>: 50[V] ~ 1000[V]</a:t>
            </a:r>
          </a:p>
          <a:p>
            <a:r>
              <a:rPr lang="ko-KR" altLang="en-US" dirty="0" smtClean="0"/>
              <a:t>출력신호 </a:t>
            </a:r>
            <a:r>
              <a:rPr lang="en-US" altLang="ko-KR" dirty="0" smtClean="0"/>
              <a:t>: </a:t>
            </a:r>
            <a:r>
              <a:rPr lang="en-US" altLang="ko-KR" dirty="0" smtClean="0">
                <a:latin typeface="돋움"/>
                <a:ea typeface="돋움"/>
              </a:rPr>
              <a:t>±5[V] </a:t>
            </a:r>
          </a:p>
          <a:p>
            <a:r>
              <a:rPr lang="ko-KR" altLang="en-US" dirty="0" smtClean="0">
                <a:latin typeface="돋움"/>
                <a:ea typeface="돋움"/>
              </a:rPr>
              <a:t>공급전원 </a:t>
            </a:r>
            <a:r>
              <a:rPr lang="en-US" altLang="ko-KR" dirty="0" smtClean="0">
                <a:latin typeface="돋움"/>
                <a:ea typeface="돋움"/>
              </a:rPr>
              <a:t>: DC</a:t>
            </a:r>
            <a:r>
              <a:rPr lang="en-US" altLang="ko-KR" dirty="0" smtClean="0">
                <a:latin typeface="돋움"/>
              </a:rPr>
              <a:t> ±12[V] ~ ±15[V]</a:t>
            </a:r>
          </a:p>
          <a:p>
            <a:r>
              <a:rPr lang="ko-KR" altLang="en-US" dirty="0" smtClean="0">
                <a:latin typeface="돋움"/>
              </a:rPr>
              <a:t>주파수대역 </a:t>
            </a:r>
            <a:r>
              <a:rPr lang="en-US" altLang="ko-KR" dirty="0" smtClean="0">
                <a:latin typeface="돋움"/>
              </a:rPr>
              <a:t>: DC~AC20[kHz], 50[kHz]</a:t>
            </a:r>
          </a:p>
          <a:p>
            <a:pPr>
              <a:buNone/>
            </a:pP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전압센서</a:t>
            </a:r>
            <a:endParaRPr lang="ko-KR" altLang="en-US" dirty="0"/>
          </a:p>
        </p:txBody>
      </p:sp>
      <p:pic>
        <p:nvPicPr>
          <p:cNvPr id="1027" name="Picture 3" descr="C:\Users\jung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143380"/>
            <a:ext cx="3214710" cy="1785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48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온도의 변화에 응답하는 센서로 온도변화를 감지하여 온도관리를 자동화하는데 이용된다</a:t>
            </a:r>
            <a:r>
              <a:rPr lang="en-US" altLang="ko-KR" sz="2400" dirty="0">
                <a:latin typeface="HY강M" pitchFamily="18" charset="-127"/>
                <a:ea typeface="HY강M" pitchFamily="18" charset="-127"/>
              </a:rPr>
              <a:t>. </a:t>
            </a:r>
            <a:endParaRPr lang="en-US" altLang="ko-KR" sz="24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온도센서란 </a:t>
            </a:r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열을 감지하여 전기신호를 내는 센서로 일반적으로 </a:t>
            </a:r>
            <a:r>
              <a:rPr lang="ko-KR" altLang="en-US" sz="2400" dirty="0" err="1">
                <a:latin typeface="HY강M" pitchFamily="18" charset="-127"/>
                <a:ea typeface="HY강M" pitchFamily="18" charset="-127"/>
              </a:rPr>
              <a:t>접촉식과</a:t>
            </a:r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400" dirty="0" err="1">
                <a:latin typeface="HY강M" pitchFamily="18" charset="-127"/>
                <a:ea typeface="HY강M" pitchFamily="18" charset="-127"/>
              </a:rPr>
              <a:t>비접촉식으로</a:t>
            </a:r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 나누어진다</a:t>
            </a:r>
            <a:r>
              <a:rPr lang="en-US" altLang="ko-KR" sz="2400" dirty="0">
                <a:latin typeface="HY강M" pitchFamily="18" charset="-127"/>
                <a:ea typeface="HY강M" pitchFamily="18" charset="-127"/>
              </a:rPr>
              <a:t>. </a:t>
            </a:r>
            <a:endParaRPr lang="en-US" altLang="ko-KR" sz="2400" dirty="0" smtClean="0">
              <a:latin typeface="HY강M" pitchFamily="18" charset="-127"/>
              <a:ea typeface="HY강M" pitchFamily="18" charset="-127"/>
            </a:endParaRPr>
          </a:p>
          <a:p>
            <a:endParaRPr lang="en-US" altLang="ko-KR" sz="24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ko-KR" altLang="en-US" sz="2400" dirty="0" err="1" smtClean="0">
                <a:latin typeface="HY강M" pitchFamily="18" charset="-127"/>
                <a:ea typeface="HY강M" pitchFamily="18" charset="-127"/>
              </a:rPr>
              <a:t>접촉식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>: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실제 측정대상에 직접 접촉시켜서 </a:t>
            </a:r>
            <a:r>
              <a:rPr lang="ko-KR" altLang="en-US" sz="2400" dirty="0" err="1">
                <a:latin typeface="HY강M" pitchFamily="18" charset="-127"/>
                <a:ea typeface="HY강M" pitchFamily="18" charset="-127"/>
              </a:rPr>
              <a:t>온도값을</a:t>
            </a:r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 측정하는 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방식 </a:t>
            </a:r>
            <a:endParaRPr lang="en-US" altLang="ko-KR" sz="2400" dirty="0" smtClean="0">
              <a:latin typeface="HY강M" pitchFamily="18" charset="-127"/>
              <a:ea typeface="HY강M" pitchFamily="18" charset="-127"/>
            </a:endParaRPr>
          </a:p>
          <a:p>
            <a:endParaRPr lang="en-US" altLang="ko-KR" sz="24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ko-KR" altLang="en-US" sz="2400" dirty="0" err="1" smtClean="0">
                <a:latin typeface="HY강M" pitchFamily="18" charset="-127"/>
                <a:ea typeface="HY강M" pitchFamily="18" charset="-127"/>
              </a:rPr>
              <a:t>비접촉식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>:</a:t>
            </a:r>
            <a:r>
              <a:rPr lang="ko-KR" altLang="en-US" sz="24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400" dirty="0">
                <a:latin typeface="HY강M" pitchFamily="18" charset="-127"/>
                <a:ea typeface="HY강M" pitchFamily="18" charset="-127"/>
              </a:rPr>
              <a:t>물체로부터 방사되는 열선을 측정하는 방법이다</a:t>
            </a:r>
            <a:r>
              <a:rPr lang="en-US" altLang="ko-KR" sz="2400" dirty="0" smtClean="0"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2400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온도센서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044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TG\Desktop\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2" r="19603" b="24854"/>
          <a:stretch/>
        </p:blipFill>
        <p:spPr bwMode="auto">
          <a:xfrm>
            <a:off x="5580112" y="3501008"/>
            <a:ext cx="192898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382000" cy="1069848"/>
          </a:xfrm>
        </p:spPr>
        <p:txBody>
          <a:bodyPr/>
          <a:lstStyle/>
          <a:p>
            <a:pPr algn="ctr"/>
            <a:r>
              <a:rPr lang="ko-KR" altLang="en-US" b="1" dirty="0" smtClean="0"/>
              <a:t>온도센서의 종류</a:t>
            </a:r>
            <a:endParaRPr lang="ko-KR" altLang="en-US" b="1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5786" y="2214554"/>
            <a:ext cx="7602638" cy="387504"/>
          </a:xfrm>
        </p:spPr>
        <p:txBody>
          <a:bodyPr>
            <a:noAutofit/>
          </a:bodyPr>
          <a:lstStyle/>
          <a:p>
            <a:pPr algn="ctr"/>
            <a:r>
              <a:rPr lang="ko-KR" altLang="en-US" sz="1800" b="1" dirty="0" err="1" smtClean="0"/>
              <a:t>비접촉식</a:t>
            </a:r>
            <a:r>
              <a:rPr lang="ko-KR" altLang="en-US" sz="1800" b="1" dirty="0" smtClean="0"/>
              <a:t> 온도센서</a:t>
            </a:r>
            <a:endParaRPr lang="ko-KR" altLang="en-US" sz="1800" b="1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85786" y="2714620"/>
            <a:ext cx="7530630" cy="3254016"/>
          </a:xfrm>
        </p:spPr>
        <p:txBody>
          <a:bodyPr>
            <a:normAutofit/>
          </a:bodyPr>
          <a:lstStyle/>
          <a:p>
            <a:pPr algn="ctr"/>
            <a:r>
              <a:rPr lang="en-US" altLang="ko-KR" sz="1800" dirty="0" smtClean="0"/>
              <a:t>NS10P</a:t>
            </a:r>
          </a:p>
          <a:p>
            <a:r>
              <a:rPr lang="ko-KR" altLang="en-US" sz="1600" dirty="0" smtClean="0"/>
              <a:t> </a:t>
            </a:r>
            <a:r>
              <a:rPr lang="ko-KR" altLang="en-US" sz="1600" dirty="0"/>
              <a:t>온도 범위 </a:t>
            </a:r>
            <a:r>
              <a:rPr lang="en-US" altLang="ko-KR" sz="1600" dirty="0"/>
              <a:t>: 100 ℃ ~ 1600 ℃ </a:t>
            </a:r>
            <a:endParaRPr lang="en-US" altLang="ko-KR" sz="1600" dirty="0" smtClean="0"/>
          </a:p>
          <a:p>
            <a:r>
              <a:rPr lang="en-US" altLang="ko-KR" sz="1600" dirty="0" smtClean="0"/>
              <a:t>■ </a:t>
            </a:r>
            <a:r>
              <a:rPr lang="ko-KR" altLang="en-US" sz="1600" dirty="0" smtClean="0"/>
              <a:t>해상도 </a:t>
            </a:r>
            <a:r>
              <a:rPr lang="en-US" altLang="ko-KR" sz="1600" dirty="0"/>
              <a:t>: </a:t>
            </a:r>
            <a:r>
              <a:rPr lang="ko-KR" altLang="en-US" sz="1600" dirty="0"/>
              <a:t>최대 </a:t>
            </a:r>
            <a:r>
              <a:rPr lang="en-US" altLang="ko-KR" sz="1600" dirty="0"/>
              <a:t>150 : 1 </a:t>
            </a:r>
            <a:endParaRPr lang="en-US" altLang="ko-KR" sz="1600" dirty="0" smtClean="0"/>
          </a:p>
          <a:p>
            <a:r>
              <a:rPr lang="ko-KR" altLang="en-US" sz="1600" dirty="0" smtClean="0"/>
              <a:t>■ </a:t>
            </a:r>
            <a:r>
              <a:rPr lang="en-US" altLang="ko-KR" sz="1600" dirty="0"/>
              <a:t>5ms </a:t>
            </a:r>
            <a:r>
              <a:rPr lang="ko-KR" altLang="en-US" sz="1600" dirty="0"/>
              <a:t>응답 속도 </a:t>
            </a:r>
            <a:endParaRPr lang="en-US" altLang="ko-KR" sz="1600" dirty="0" smtClean="0"/>
          </a:p>
          <a:p>
            <a:r>
              <a:rPr lang="ko-KR" altLang="en-US" sz="1600" dirty="0" smtClean="0"/>
              <a:t>■ </a:t>
            </a:r>
            <a:r>
              <a:rPr lang="en-US" altLang="ko-KR" sz="1600" dirty="0"/>
              <a:t>4 ~ 20mA </a:t>
            </a:r>
            <a:r>
              <a:rPr lang="ko-KR" altLang="en-US" sz="1600" dirty="0"/>
              <a:t>출력 </a:t>
            </a:r>
            <a:endParaRPr lang="en-US" altLang="ko-KR" sz="1600" dirty="0" smtClean="0"/>
          </a:p>
          <a:p>
            <a:r>
              <a:rPr lang="ko-KR" altLang="en-US" sz="1600" dirty="0" smtClean="0"/>
              <a:t>■ </a:t>
            </a:r>
            <a:r>
              <a:rPr lang="ko-KR" altLang="en-US" sz="1600" dirty="0"/>
              <a:t>디지털 </a:t>
            </a:r>
            <a:r>
              <a:rPr lang="en-US" altLang="ko-KR" sz="1600" dirty="0"/>
              <a:t>RS485 </a:t>
            </a:r>
            <a:r>
              <a:rPr lang="ko-KR" altLang="en-US" sz="1600" dirty="0"/>
              <a:t>통신 </a:t>
            </a:r>
            <a:endParaRPr lang="en-US" altLang="ko-KR" sz="1600" dirty="0" smtClean="0"/>
          </a:p>
          <a:p>
            <a:r>
              <a:rPr lang="ko-KR" altLang="en-US" sz="1600" dirty="0" smtClean="0"/>
              <a:t>■ </a:t>
            </a:r>
            <a:r>
              <a:rPr lang="ko-KR" altLang="en-US" sz="1600" dirty="0"/>
              <a:t>아날로그 및 디지털 동시 전송 출력 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52862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o-KR" altLang="en-US" sz="8000" dirty="0" smtClean="0"/>
              <a:t>감사합니다</a:t>
            </a:r>
            <a:r>
              <a:rPr lang="en-US" altLang="ko-KR" sz="8000" dirty="0" smtClean="0"/>
              <a:t>.</a:t>
            </a:r>
            <a:endParaRPr lang="ko-KR" altLang="en-US" sz="8000" dirty="0"/>
          </a:p>
        </p:txBody>
      </p:sp>
    </p:spTree>
    <p:extLst>
      <p:ext uri="{BB962C8B-B14F-4D97-AF65-F5344CB8AC3E}">
        <p14:creationId xmlns:p14="http://schemas.microsoft.com/office/powerpoint/2010/main" val="3345115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려청자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고려청자">
      <a:majorFont>
        <a:latin typeface="Georgia"/>
        <a:ea typeface=""/>
        <a:cs typeface=""/>
        <a:font script="Grek" typeface="Arial"/>
        <a:font script="Cyrl" typeface="Arial"/>
        <a:font script="Jpan" typeface="HG明朝E"/>
        <a:font script="Hang" typeface="HY견명조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172</Words>
  <Application>Microsoft Office PowerPoint</Application>
  <PresentationFormat>화면 슬라이드 쇼(4:3)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고려청자</vt:lpstr>
      <vt:lpstr>전류,전압,온도센서</vt:lpstr>
      <vt:lpstr>전류센서</vt:lpstr>
      <vt:lpstr>전류센서의 종류</vt:lpstr>
      <vt:lpstr>전압센서</vt:lpstr>
      <vt:lpstr>온도센서</vt:lpstr>
      <vt:lpstr>온도센서의 종류</vt:lpstr>
      <vt:lpstr>감사합니다.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전류,전압,온도센서</dc:title>
  <dc:creator>TG</dc:creator>
  <cp:lastModifiedBy>TG</cp:lastModifiedBy>
  <cp:revision>23</cp:revision>
  <dcterms:created xsi:type="dcterms:W3CDTF">2017-03-15T15:27:40Z</dcterms:created>
  <dcterms:modified xsi:type="dcterms:W3CDTF">2017-03-16T11:56:09Z</dcterms:modified>
</cp:coreProperties>
</file>