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38B1855-1B75-4FBE-930C-398BA8C253C6}" styleName="테마 스타일 2 - 강조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100" d="100"/>
          <a:sy n="100" d="100"/>
        </p:scale>
        <p:origin x="936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fld id="{EE401711-02DC-4F5A-B0A4-D7A4CFB82638}" type="datetimeFigureOut">
              <a:rPr lang="en-US" dirty="0"/>
              <a:t>11/27/2017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9144" y="4882896"/>
            <a:ext cx="4050792" cy="1197864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10A69-C0BC-4A5A-8FE4-5D0B5D0F11EE}" type="datetimeFigureOut">
              <a:rPr lang="en-US" dirty="0"/>
              <a:t>11/27/2017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53B61-F054-442D-881D-6A81C2774BFE}" type="datetimeFigureOut">
              <a:rPr lang="en-US" dirty="0"/>
              <a:t>11/27/2017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8CD3A-8283-4FC4-856C-D5E0BF662449}" type="datetimeFigureOut">
              <a:rPr lang="en-US" dirty="0"/>
              <a:t>11/27/2017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8FEE8-FC08-4C54-BE1B-81CB6CA05FC8}" type="datetimeFigureOut">
              <a:rPr lang="en-US" dirty="0"/>
              <a:t>11/27/2017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A528B-AADB-4276-9F0D-B13FCF86F309}" type="datetimeFigureOut">
              <a:rPr lang="en-US" dirty="0"/>
              <a:t>11/27/2017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6497F-A1E4-4C0B-8811-954A59B26923}" type="datetimeFigureOut">
              <a:rPr lang="en-US" dirty="0"/>
              <a:t>11/27/2017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824E7-1432-4F89-B9E6-59843C6C91FE}" type="datetimeFigureOut">
              <a:rPr lang="en-US" dirty="0"/>
              <a:t>11/27/2017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AAD9C-D29C-4D1E-A739-CC3C95B41085}" type="datetimeFigureOut">
              <a:rPr lang="en-US" dirty="0"/>
              <a:t>11/27/2017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캡션 있는 파노라마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336BD-BA89-4B92-9DBC-679F61142570}" type="datetimeFigureOut">
              <a:rPr lang="en-US" dirty="0"/>
              <a:t>11/27/2017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 및 캡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CB5C7-A3C7-439B-802A-DFE3FCA7ADBD}" type="datetimeFigureOut">
              <a:rPr lang="en-US" dirty="0"/>
              <a:t>11/27/2017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캡션 있는 인용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E65EA-47B7-4DBF-958B-A3D4DA4F431A}" type="datetimeFigureOut">
              <a:rPr lang="en-US" dirty="0"/>
              <a:t>11/27/2017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명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A4AAA-CF98-48DB-9517-D7ADD1FD1213}" type="datetimeFigureOut">
              <a:rPr lang="en-US" dirty="0"/>
              <a:t>11/27/2017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9F696-D0E7-4C66-925E-251F9C0B0F21}" type="datetimeFigureOut">
              <a:rPr lang="en-US" dirty="0"/>
              <a:t>11/27/2017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그림 열 3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2732E-4FBC-4B01-A175-6B1CAC9B226D}" type="datetimeFigureOut">
              <a:rPr lang="en-US" dirty="0"/>
              <a:t>11/27/2017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4AFC5-17E4-4A26-A144-49682BD36ECA}" type="datetimeFigureOut">
              <a:rPr lang="en-US" dirty="0"/>
              <a:t>11/27/2017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79482-E0DA-4858-9A19-F8B792C0C3D9}" type="datetimeFigureOut">
              <a:rPr lang="en-US" dirty="0"/>
              <a:t>11/27/2017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fld id="{DC48ED7C-D9A5-4EA8-B309-6E368BFA8F2B}" type="datetimeFigureOut">
              <a:rPr lang="en-US" dirty="0"/>
              <a:t>11/27/2017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5596203-453C-4435-9251-5A3195B218F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마이크로 프로세서</a:t>
            </a:r>
            <a:br>
              <a:rPr lang="en-US" altLang="ko-KR" dirty="0"/>
            </a:br>
            <a:r>
              <a:rPr lang="ko-KR" altLang="en-US" sz="4000" dirty="0"/>
              <a:t>디지털 온도 제어 시스템 설계</a:t>
            </a:r>
            <a:endParaRPr lang="ko-KR" altLang="en-US" dirty="0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7D1BEF24-DDC1-4A6B-AEE7-D80F11079D1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r>
              <a:rPr lang="ko-KR" altLang="en-US" dirty="0"/>
              <a:t>조 </a:t>
            </a:r>
            <a:r>
              <a:rPr lang="en-US" altLang="ko-KR" dirty="0"/>
              <a:t>– </a:t>
            </a:r>
            <a:r>
              <a:rPr lang="ko-KR" altLang="en-US" dirty="0" err="1"/>
              <a:t>임동휘</a:t>
            </a:r>
            <a:r>
              <a:rPr lang="en-US" altLang="ko-KR" dirty="0"/>
              <a:t>, </a:t>
            </a:r>
            <a:r>
              <a:rPr lang="ko-KR" altLang="en-US" dirty="0"/>
              <a:t>송인국</a:t>
            </a:r>
            <a:r>
              <a:rPr lang="en-US" altLang="ko-KR" dirty="0"/>
              <a:t>, </a:t>
            </a:r>
            <a:r>
              <a:rPr lang="ko-KR" altLang="en-US" dirty="0" err="1"/>
              <a:t>곽채호</a:t>
            </a:r>
            <a:r>
              <a:rPr lang="en-US" altLang="ko-KR" dirty="0"/>
              <a:t>, </a:t>
            </a:r>
            <a:r>
              <a:rPr lang="ko-KR" altLang="en-US" dirty="0"/>
              <a:t>신동혁</a:t>
            </a:r>
          </a:p>
        </p:txBody>
      </p:sp>
    </p:spTree>
    <p:extLst>
      <p:ext uri="{BB962C8B-B14F-4D97-AF65-F5344CB8AC3E}">
        <p14:creationId xmlns:p14="http://schemas.microsoft.com/office/powerpoint/2010/main" val="37974809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DEEA8FA-DC3C-405A-B8A2-28137F63A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목차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881718C-3B56-46B8-AD3C-59801B2A405B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r>
              <a:rPr lang="en-US" altLang="ko-KR" sz="4000" dirty="0"/>
              <a:t>1  )  </a:t>
            </a:r>
            <a:r>
              <a:rPr lang="ko-KR" altLang="en-US" sz="4000" dirty="0"/>
              <a:t>블록도</a:t>
            </a:r>
            <a:endParaRPr lang="en-US" altLang="ko-KR" sz="4000" dirty="0"/>
          </a:p>
          <a:p>
            <a:pPr marL="0" indent="0">
              <a:buNone/>
            </a:pPr>
            <a:endParaRPr lang="en-US" altLang="ko-KR" sz="4000" dirty="0"/>
          </a:p>
          <a:p>
            <a:r>
              <a:rPr lang="en-US" altLang="ko-KR" sz="4000" dirty="0"/>
              <a:t>2  )  </a:t>
            </a:r>
            <a:r>
              <a:rPr lang="ko-KR" altLang="en-US" sz="4000" dirty="0"/>
              <a:t>부품 설명</a:t>
            </a:r>
          </a:p>
        </p:txBody>
      </p:sp>
    </p:spTree>
    <p:extLst>
      <p:ext uri="{BB962C8B-B14F-4D97-AF65-F5344CB8AC3E}">
        <p14:creationId xmlns:p14="http://schemas.microsoft.com/office/powerpoint/2010/main" val="3885418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51C7210A-6123-4B72-90DB-E6E517969D43}"/>
              </a:ext>
            </a:extLst>
          </p:cNvPr>
          <p:cNvSpPr/>
          <p:nvPr/>
        </p:nvSpPr>
        <p:spPr>
          <a:xfrm>
            <a:off x="1933304" y="331657"/>
            <a:ext cx="7428410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2200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디지털 온도제어 시스템 설계</a:t>
            </a:r>
            <a:endParaRPr lang="en-US" altLang="ko-KR" sz="2200" dirty="0">
              <a:solidFill>
                <a:srgbClr val="FF0000"/>
              </a:solidFill>
              <a:latin typeface="HY견고딕" pitchFamily="18" charset="-127"/>
              <a:ea typeface="HY견고딕" pitchFamily="18" charset="-127"/>
            </a:endParaRPr>
          </a:p>
          <a:p>
            <a:pPr algn="ctr"/>
            <a:endParaRPr lang="en-US" altLang="ko-KR" dirty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온도제어를 디지털로 표시할 수 있는 시스템 설계</a:t>
            </a:r>
            <a:endParaRPr lang="en-US" altLang="ko-KR" dirty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  -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전기장판 </a:t>
            </a:r>
            <a:endParaRPr lang="en-US" altLang="ko-KR" dirty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마이크로프로세서 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: Atme128</a:t>
            </a:r>
          </a:p>
          <a:p>
            <a:r>
              <a:rPr lang="en-US" altLang="ko-KR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온도표시 </a:t>
            </a:r>
            <a:endParaRPr lang="en-US" altLang="ko-KR" dirty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  1) 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설정 온도 범위 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: 18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도 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~ 50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도</a:t>
            </a:r>
            <a:endParaRPr lang="en-US" altLang="ko-KR" dirty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   -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디스플레이 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: 7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세그먼트</a:t>
            </a:r>
            <a:endParaRPr lang="en-US" altLang="ko-KR" dirty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  2) 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현재온도 표시 범위 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: 00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도 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~ 99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도</a:t>
            </a:r>
            <a:endParaRPr lang="en-US" altLang="ko-KR" dirty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   -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디스플레이 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: 7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세그먼트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   </a:t>
            </a:r>
          </a:p>
          <a:p>
            <a:r>
              <a:rPr lang="en-US" altLang="ko-KR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4. 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온도제어 키 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: 2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개 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(UP, DOWN)</a:t>
            </a:r>
          </a:p>
          <a:p>
            <a:r>
              <a:rPr lang="en-US" altLang="ko-KR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5. 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전원</a:t>
            </a:r>
            <a:r>
              <a:rPr lang="en-US" altLang="ko-KR" b="1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스위치 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: On/Off 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스위치</a:t>
            </a:r>
            <a:endParaRPr lang="en-US" altLang="ko-KR" dirty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6. 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전자식 스위치 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릴레이 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전류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 : 2A)</a:t>
            </a:r>
          </a:p>
          <a:p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   -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제어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전자석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) : DC12V</a:t>
            </a:r>
          </a:p>
          <a:p>
            <a:r>
              <a:rPr lang="en-US" altLang="ko-KR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7. 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온도센서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 (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상온 측정 가능한 온도센서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r>
              <a:rPr lang="en-US" altLang="ko-KR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8. 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전원 장치 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: DC5V, DC12V</a:t>
            </a:r>
          </a:p>
          <a:p>
            <a:r>
              <a:rPr lang="en-US" altLang="ko-KR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9. 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입력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전원 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: AC220V</a:t>
            </a:r>
          </a:p>
        </p:txBody>
      </p:sp>
    </p:spTree>
    <p:extLst>
      <p:ext uri="{BB962C8B-B14F-4D97-AF65-F5344CB8AC3E}">
        <p14:creationId xmlns:p14="http://schemas.microsoft.com/office/powerpoint/2010/main" val="1711807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화살표: 오른쪽 57">
            <a:extLst>
              <a:ext uri="{FF2B5EF4-FFF2-40B4-BE49-F238E27FC236}">
                <a16:creationId xmlns:a16="http://schemas.microsoft.com/office/drawing/2014/main" id="{C1BAE318-109F-4C87-B3A9-F228BD6ACF9D}"/>
              </a:ext>
            </a:extLst>
          </p:cNvPr>
          <p:cNvSpPr/>
          <p:nvPr/>
        </p:nvSpPr>
        <p:spPr>
          <a:xfrm>
            <a:off x="863605" y="260690"/>
            <a:ext cx="2333897" cy="15013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AutoShape 46">
            <a:extLst>
              <a:ext uri="{FF2B5EF4-FFF2-40B4-BE49-F238E27FC236}">
                <a16:creationId xmlns:a16="http://schemas.microsoft.com/office/drawing/2014/main" id="{9C11E2C3-24DE-4E75-AE17-DE29CB4EDB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24519" y="179932"/>
            <a:ext cx="6336704" cy="327583"/>
          </a:xfrm>
          <a:prstGeom prst="homePlate">
            <a:avLst>
              <a:gd name="adj" fmla="val 0"/>
            </a:avLst>
          </a:prstGeom>
          <a:gradFill rotWithShape="0">
            <a:gsLst>
              <a:gs pos="0">
                <a:srgbClr val="D593B6">
                  <a:gamma/>
                  <a:shade val="56078"/>
                  <a:invGamma/>
                </a:srgbClr>
              </a:gs>
              <a:gs pos="50000">
                <a:srgbClr val="D593B6"/>
              </a:gs>
              <a:gs pos="100000">
                <a:srgbClr val="D593B6">
                  <a:gamma/>
                  <a:shade val="56078"/>
                  <a:invGamma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outerShdw dist="45791" dir="2021404" algn="ctr" rotWithShape="0">
              <a:schemeClr val="tx1">
                <a:alpha val="50000"/>
              </a:schemeClr>
            </a:outerShdw>
          </a:effec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9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14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Main </a:t>
            </a:r>
            <a:r>
              <a:rPr lang="en-US" altLang="ko-KR" sz="1400" b="1" dirty="0" err="1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Controllor</a:t>
            </a:r>
            <a:r>
              <a:rPr lang="en-US" altLang="ko-KR" sz="14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endParaRPr kumimoji="1" lang="ko-KR" altLang="en-US" sz="14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1DF1ED16-6C11-4E6E-87B7-D644F5F4930A}"/>
              </a:ext>
            </a:extLst>
          </p:cNvPr>
          <p:cNvGrpSpPr/>
          <p:nvPr/>
        </p:nvGrpSpPr>
        <p:grpSpPr>
          <a:xfrm>
            <a:off x="3824519" y="622933"/>
            <a:ext cx="6372496" cy="4777741"/>
            <a:chOff x="1439863" y="692696"/>
            <a:chExt cx="6372720" cy="4263935"/>
          </a:xfrm>
        </p:grpSpPr>
        <p:sp>
          <p:nvSpPr>
            <p:cNvPr id="4" name="Rectangle 9">
              <a:extLst>
                <a:ext uri="{FF2B5EF4-FFF2-40B4-BE49-F238E27FC236}">
                  <a16:creationId xmlns:a16="http://schemas.microsoft.com/office/drawing/2014/main" id="{E191D90F-CE97-4779-A2EE-A12A06923D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23978" y="692696"/>
              <a:ext cx="1295400" cy="4263935"/>
            </a:xfrm>
            <a:prstGeom prst="rect">
              <a:avLst/>
            </a:prstGeom>
            <a:gradFill rotWithShape="1">
              <a:gsLst>
                <a:gs pos="0">
                  <a:srgbClr val="CCCCFF"/>
                </a:gs>
                <a:gs pos="50000">
                  <a:srgbClr val="CCCCFF">
                    <a:gamma/>
                    <a:tint val="54118"/>
                    <a:invGamma/>
                  </a:srgbClr>
                </a:gs>
                <a:gs pos="100000">
                  <a:srgbClr val="CCCCFF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/>
              <a:endParaRPr lang="ko-KR" altLang="ko-KR" sz="12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5" name="Rectangle 11">
              <a:extLst>
                <a:ext uri="{FF2B5EF4-FFF2-40B4-BE49-F238E27FC236}">
                  <a16:creationId xmlns:a16="http://schemas.microsoft.com/office/drawing/2014/main" id="{57250106-0E9D-42EE-BD2D-043BDF63B5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5706" y="692696"/>
              <a:ext cx="1871786" cy="504056"/>
            </a:xfrm>
            <a:prstGeom prst="rect">
              <a:avLst/>
            </a:prstGeom>
            <a:gradFill rotWithShape="1">
              <a:gsLst>
                <a:gs pos="0">
                  <a:srgbClr val="CCCCFF"/>
                </a:gs>
                <a:gs pos="50000">
                  <a:srgbClr val="CCCCFF">
                    <a:gamma/>
                    <a:tint val="54118"/>
                    <a:invGamma/>
                  </a:srgbClr>
                </a:gs>
                <a:gs pos="100000">
                  <a:srgbClr val="CCCCFF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/>
              <a:r>
                <a:rPr lang="ko-KR" altLang="en-US" sz="1200" dirty="0">
                  <a:latin typeface="HY견고딕" pitchFamily="18" charset="-127"/>
                  <a:ea typeface="HY견고딕" pitchFamily="18" charset="-127"/>
                </a:rPr>
                <a:t>온도센서 </a:t>
              </a:r>
              <a:r>
                <a:rPr lang="en-US" altLang="ko-KR" sz="1200" dirty="0">
                  <a:latin typeface="HY견고딕" pitchFamily="18" charset="-127"/>
                  <a:ea typeface="HY견고딕" pitchFamily="18" charset="-127"/>
                </a:rPr>
                <a:t>N</a:t>
              </a:r>
            </a:p>
          </p:txBody>
        </p:sp>
        <p:sp>
          <p:nvSpPr>
            <p:cNvPr id="6" name="Text Box 21">
              <a:extLst>
                <a:ext uri="{FF2B5EF4-FFF2-40B4-BE49-F238E27FC236}">
                  <a16:creationId xmlns:a16="http://schemas.microsoft.com/office/drawing/2014/main" id="{C7844830-A974-45A2-BBBF-362E662D6A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23035" y="906909"/>
              <a:ext cx="129381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altLang="ko-KR" sz="1200" dirty="0">
                  <a:latin typeface="HY헤드라인M" pitchFamily="18" charset="-127"/>
                  <a:ea typeface="HY헤드라인M" pitchFamily="18" charset="-127"/>
                </a:rPr>
                <a:t>MPU B/D</a:t>
              </a:r>
            </a:p>
          </p:txBody>
        </p:sp>
        <p:sp>
          <p:nvSpPr>
            <p:cNvPr id="7" name="AutoShape 27">
              <a:extLst>
                <a:ext uri="{FF2B5EF4-FFF2-40B4-BE49-F238E27FC236}">
                  <a16:creationId xmlns:a16="http://schemas.microsoft.com/office/drawing/2014/main" id="{8841AFF7-554A-42BD-B516-E9877C3FD8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1067" y="1267371"/>
              <a:ext cx="720080" cy="863600"/>
            </a:xfrm>
            <a:prstGeom prst="can">
              <a:avLst>
                <a:gd name="adj" fmla="val 37466"/>
              </a:avLst>
            </a:prstGeom>
            <a:solidFill>
              <a:srgbClr val="FFFF99"/>
            </a:solidFill>
            <a:ln w="9525">
              <a:solidFill>
                <a:srgbClr val="FFCC99"/>
              </a:solidFill>
              <a:round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/>
              <a:r>
                <a:rPr lang="en-US" altLang="ko-KR" sz="1200" dirty="0" err="1">
                  <a:latin typeface="HY견고딕" pitchFamily="18" charset="-127"/>
                  <a:ea typeface="HY견고딕" pitchFamily="18" charset="-127"/>
                </a:rPr>
                <a:t>Atmega</a:t>
              </a:r>
              <a:endParaRPr lang="en-US" altLang="ko-KR" sz="1200" dirty="0">
                <a:latin typeface="HY견고딕" pitchFamily="18" charset="-127"/>
                <a:ea typeface="HY견고딕" pitchFamily="18" charset="-127"/>
              </a:endParaRPr>
            </a:p>
            <a:p>
              <a:pPr algn="ctr"/>
              <a:r>
                <a:rPr lang="en-US" altLang="ko-KR" sz="1200" dirty="0">
                  <a:latin typeface="HY견고딕" pitchFamily="18" charset="-127"/>
                  <a:ea typeface="HY견고딕" pitchFamily="18" charset="-127"/>
                </a:rPr>
                <a:t>128</a:t>
              </a:r>
            </a:p>
          </p:txBody>
        </p:sp>
        <p:sp>
          <p:nvSpPr>
            <p:cNvPr id="9" name="AutoShape 59">
              <a:extLst>
                <a:ext uri="{FF2B5EF4-FFF2-40B4-BE49-F238E27FC236}">
                  <a16:creationId xmlns:a16="http://schemas.microsoft.com/office/drawing/2014/main" id="{369B6D67-B45E-486A-9C4A-BFF5FFD83BC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3490739" y="2483290"/>
              <a:ext cx="288925" cy="574675"/>
            </a:xfrm>
            <a:prstGeom prst="upArrow">
              <a:avLst>
                <a:gd name="adj1" fmla="val 50000"/>
                <a:gd name="adj2" fmla="val 49725"/>
              </a:avLst>
            </a:prstGeom>
            <a:solidFill>
              <a:srgbClr val="CC99FF"/>
            </a:solidFill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vert="eaVert" wrap="none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10" name="Rectangle 60">
              <a:extLst>
                <a:ext uri="{FF2B5EF4-FFF2-40B4-BE49-F238E27FC236}">
                  <a16:creationId xmlns:a16="http://schemas.microsoft.com/office/drawing/2014/main" id="{67DD1102-6BB0-45FD-ADFA-DF7C955AAC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39863" y="2486289"/>
              <a:ext cx="1871786" cy="576063"/>
            </a:xfrm>
            <a:prstGeom prst="rect">
              <a:avLst/>
            </a:prstGeom>
            <a:gradFill rotWithShape="1">
              <a:gsLst>
                <a:gs pos="0">
                  <a:srgbClr val="CCCCFF"/>
                </a:gs>
                <a:gs pos="50000">
                  <a:srgbClr val="CCCCFF">
                    <a:gamma/>
                    <a:tint val="54118"/>
                    <a:invGamma/>
                  </a:srgbClr>
                </a:gs>
                <a:gs pos="100000">
                  <a:srgbClr val="CCCCFF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r>
                <a:rPr lang="en-US" altLang="ko-KR" sz="1200" dirty="0">
                  <a:latin typeface="HY견고딕" pitchFamily="18" charset="-127"/>
                  <a:ea typeface="HY견고딕" pitchFamily="18" charset="-127"/>
                </a:rPr>
                <a:t>Key1~2 :</a:t>
              </a:r>
              <a:r>
                <a:rPr lang="ko-KR" altLang="en-US" sz="1200" dirty="0">
                  <a:latin typeface="HY견고딕" pitchFamily="18" charset="-127"/>
                  <a:ea typeface="HY견고딕" pitchFamily="18" charset="-127"/>
                </a:rPr>
                <a:t> </a:t>
              </a:r>
              <a:r>
                <a:rPr lang="en-US" altLang="ko-KR" sz="1200" dirty="0">
                  <a:latin typeface="HY견고딕" pitchFamily="18" charset="-127"/>
                  <a:ea typeface="HY견고딕" pitchFamily="18" charset="-127"/>
                </a:rPr>
                <a:t>UP/DOWN</a:t>
              </a:r>
            </a:p>
          </p:txBody>
        </p:sp>
        <p:sp>
          <p:nvSpPr>
            <p:cNvPr id="11" name="AutoShape 8">
              <a:extLst>
                <a:ext uri="{FF2B5EF4-FFF2-40B4-BE49-F238E27FC236}">
                  <a16:creationId xmlns:a16="http://schemas.microsoft.com/office/drawing/2014/main" id="{CCBF6CD8-84A5-4C44-B80F-2A1092F7A5F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3490789" y="621829"/>
              <a:ext cx="288925" cy="574675"/>
            </a:xfrm>
            <a:prstGeom prst="upArrow">
              <a:avLst>
                <a:gd name="adj1" fmla="val 50000"/>
                <a:gd name="adj2" fmla="val 49725"/>
              </a:avLst>
            </a:prstGeom>
            <a:solidFill>
              <a:srgbClr val="CC99FF"/>
            </a:solidFill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vert="eaVert" wrap="none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12" name="AutoShape 63">
              <a:extLst>
                <a:ext uri="{FF2B5EF4-FFF2-40B4-BE49-F238E27FC236}">
                  <a16:creationId xmlns:a16="http://schemas.microsoft.com/office/drawing/2014/main" id="{3A54BE6C-76CC-4752-B56E-60316ED7AA6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3490739" y="4222229"/>
              <a:ext cx="288925" cy="574675"/>
            </a:xfrm>
            <a:prstGeom prst="upArrow">
              <a:avLst>
                <a:gd name="adj1" fmla="val 50000"/>
                <a:gd name="adj2" fmla="val 49725"/>
              </a:avLst>
            </a:prstGeom>
            <a:solidFill>
              <a:srgbClr val="CC99FF"/>
            </a:solidFill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vert="eaVert" wrap="none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13" name="Rectangle 64">
              <a:extLst>
                <a:ext uri="{FF2B5EF4-FFF2-40B4-BE49-F238E27FC236}">
                  <a16:creationId xmlns:a16="http://schemas.microsoft.com/office/drawing/2014/main" id="{324F3612-8DC5-4930-B04A-3C80B9E9C4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5656" y="4221088"/>
              <a:ext cx="1872208" cy="647130"/>
            </a:xfrm>
            <a:prstGeom prst="rect">
              <a:avLst/>
            </a:prstGeom>
            <a:gradFill rotWithShape="1">
              <a:gsLst>
                <a:gs pos="0">
                  <a:srgbClr val="CCCCFF"/>
                </a:gs>
                <a:gs pos="50000">
                  <a:srgbClr val="CCCCFF">
                    <a:gamma/>
                    <a:tint val="54118"/>
                    <a:invGamma/>
                  </a:srgbClr>
                </a:gs>
                <a:gs pos="100000">
                  <a:srgbClr val="CCCCFF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/>
              <a:r>
                <a:rPr lang="ko-KR" altLang="en-US" sz="1200" dirty="0">
                  <a:latin typeface="HY견고딕" pitchFamily="18" charset="-127"/>
                  <a:ea typeface="HY견고딕" pitchFamily="18" charset="-127"/>
                </a:rPr>
                <a:t>전원</a:t>
              </a:r>
            </a:p>
            <a:p>
              <a:pPr algn="ctr"/>
              <a:r>
                <a:rPr lang="en-US" altLang="ko-KR" sz="1200" dirty="0">
                  <a:latin typeface="HY견고딕" pitchFamily="18" charset="-127"/>
                  <a:ea typeface="HY견고딕" pitchFamily="18" charset="-127"/>
                </a:rPr>
                <a:t>DC   5V</a:t>
              </a:r>
            </a:p>
            <a:p>
              <a:pPr algn="ctr"/>
              <a:r>
                <a:rPr lang="en-US" altLang="ko-KR" sz="1200" dirty="0">
                  <a:latin typeface="HY견고딕" pitchFamily="18" charset="-127"/>
                  <a:ea typeface="HY견고딕" pitchFamily="18" charset="-127"/>
                </a:rPr>
                <a:t>DC 12V</a:t>
              </a:r>
            </a:p>
          </p:txBody>
        </p:sp>
        <p:sp>
          <p:nvSpPr>
            <p:cNvPr id="16" name="AutoShape 63">
              <a:extLst>
                <a:ext uri="{FF2B5EF4-FFF2-40B4-BE49-F238E27FC236}">
                  <a16:creationId xmlns:a16="http://schemas.microsoft.com/office/drawing/2014/main" id="{A21BD390-84FC-4296-AEE3-8884CD196B4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3490789" y="1197893"/>
              <a:ext cx="288925" cy="574675"/>
            </a:xfrm>
            <a:prstGeom prst="upArrow">
              <a:avLst>
                <a:gd name="adj1" fmla="val 50000"/>
                <a:gd name="adj2" fmla="val 49725"/>
              </a:avLst>
            </a:prstGeom>
            <a:solidFill>
              <a:srgbClr val="CC99FF"/>
            </a:solidFill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vert="eaVert" wrap="none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17" name="Rectangle 64">
              <a:extLst>
                <a:ext uri="{FF2B5EF4-FFF2-40B4-BE49-F238E27FC236}">
                  <a16:creationId xmlns:a16="http://schemas.microsoft.com/office/drawing/2014/main" id="{3D2FA6A6-45C8-4FC4-9028-B51AF33DD7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5706" y="1268760"/>
              <a:ext cx="1871786" cy="432048"/>
            </a:xfrm>
            <a:prstGeom prst="rect">
              <a:avLst/>
            </a:prstGeom>
            <a:gradFill rotWithShape="1">
              <a:gsLst>
                <a:gs pos="0">
                  <a:srgbClr val="CCCCFF"/>
                </a:gs>
                <a:gs pos="50000">
                  <a:srgbClr val="CCCCFF">
                    <a:gamma/>
                    <a:tint val="54118"/>
                    <a:invGamma/>
                  </a:srgbClr>
                </a:gs>
                <a:gs pos="100000">
                  <a:srgbClr val="CCCCFF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/>
              <a:r>
                <a:rPr lang="ko-KR" altLang="en-US" sz="1200" dirty="0">
                  <a:latin typeface="HY견고딕" pitchFamily="18" charset="-127"/>
                  <a:ea typeface="HY견고딕" pitchFamily="18" charset="-127"/>
                </a:rPr>
                <a:t>스위치 </a:t>
              </a:r>
              <a:r>
                <a:rPr lang="en-US" altLang="ko-KR" sz="1200" dirty="0">
                  <a:latin typeface="HY견고딕" pitchFamily="18" charset="-127"/>
                  <a:ea typeface="HY견고딕" pitchFamily="18" charset="-127"/>
                </a:rPr>
                <a:t>: ON/OFF</a:t>
              </a:r>
            </a:p>
          </p:txBody>
        </p:sp>
        <p:sp>
          <p:nvSpPr>
            <p:cNvPr id="18" name="Rectangle 51">
              <a:extLst>
                <a:ext uri="{FF2B5EF4-FFF2-40B4-BE49-F238E27FC236}">
                  <a16:creationId xmlns:a16="http://schemas.microsoft.com/office/drawing/2014/main" id="{3E3CA7C2-0D3E-4A5B-95BA-308A0AC089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96186" y="1196752"/>
              <a:ext cx="2016397" cy="432047"/>
            </a:xfrm>
            <a:prstGeom prst="rect">
              <a:avLst/>
            </a:prstGeom>
            <a:gradFill rotWithShape="1">
              <a:gsLst>
                <a:gs pos="0">
                  <a:srgbClr val="CCCCFF"/>
                </a:gs>
                <a:gs pos="50000">
                  <a:srgbClr val="CCCCFF">
                    <a:gamma/>
                    <a:tint val="54118"/>
                    <a:invGamma/>
                  </a:srgbClr>
                </a:gs>
                <a:gs pos="100000">
                  <a:srgbClr val="CCCCFF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/>
              <a:r>
                <a:rPr lang="en-US" altLang="ko-KR" sz="1200" dirty="0">
                  <a:latin typeface="HY견고딕" pitchFamily="18" charset="-127"/>
                  <a:ea typeface="HY견고딕" pitchFamily="18" charset="-127"/>
                </a:rPr>
                <a:t>7-SEG  2dig</a:t>
              </a:r>
            </a:p>
            <a:p>
              <a:pPr algn="ctr"/>
              <a:r>
                <a:rPr lang="ko-KR" altLang="en-US" sz="1200" dirty="0">
                  <a:latin typeface="HY견고딕" pitchFamily="18" charset="-127"/>
                  <a:ea typeface="HY견고딕" pitchFamily="18" charset="-127"/>
                </a:rPr>
                <a:t>현재온도 표시</a:t>
              </a:r>
              <a:endParaRPr lang="en-US" altLang="ko-KR" sz="12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9" name="AutoShape 100">
              <a:extLst>
                <a:ext uri="{FF2B5EF4-FFF2-40B4-BE49-F238E27FC236}">
                  <a16:creationId xmlns:a16="http://schemas.microsoft.com/office/drawing/2014/main" id="{D6535D83-67B3-4DD4-A327-702E65098B9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5362997" y="1125885"/>
              <a:ext cx="288925" cy="574675"/>
            </a:xfrm>
            <a:prstGeom prst="upArrow">
              <a:avLst>
                <a:gd name="adj1" fmla="val 50000"/>
                <a:gd name="adj2" fmla="val 49725"/>
              </a:avLst>
            </a:prstGeom>
            <a:solidFill>
              <a:srgbClr val="CC99FF"/>
            </a:solidFill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vert="eaVert" wrap="none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20" name="Rectangle 51">
              <a:extLst>
                <a:ext uri="{FF2B5EF4-FFF2-40B4-BE49-F238E27FC236}">
                  <a16:creationId xmlns:a16="http://schemas.microsoft.com/office/drawing/2014/main" id="{06273757-2A69-4E57-B606-F082D2F90D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96186" y="1700809"/>
              <a:ext cx="2016397" cy="432047"/>
            </a:xfrm>
            <a:prstGeom prst="rect">
              <a:avLst/>
            </a:prstGeom>
            <a:gradFill rotWithShape="1">
              <a:gsLst>
                <a:gs pos="0">
                  <a:srgbClr val="CCCCFF"/>
                </a:gs>
                <a:gs pos="50000">
                  <a:srgbClr val="CCCCFF">
                    <a:gamma/>
                    <a:tint val="54118"/>
                    <a:invGamma/>
                  </a:srgbClr>
                </a:gs>
                <a:gs pos="100000">
                  <a:srgbClr val="CCCCFF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/>
              <a:r>
                <a:rPr lang="en-US" altLang="ko-KR" sz="1200" dirty="0">
                  <a:latin typeface="HY견고딕" pitchFamily="18" charset="-127"/>
                  <a:ea typeface="HY견고딕" pitchFamily="18" charset="-127"/>
                </a:rPr>
                <a:t>7-SEG  2dig</a:t>
              </a:r>
            </a:p>
            <a:p>
              <a:pPr algn="ctr"/>
              <a:r>
                <a:rPr lang="ko-KR" altLang="en-US" sz="1200" dirty="0">
                  <a:latin typeface="HY견고딕" pitchFamily="18" charset="-127"/>
                  <a:ea typeface="HY견고딕" pitchFamily="18" charset="-127"/>
                </a:rPr>
                <a:t>설정온도 표시</a:t>
              </a:r>
              <a:endParaRPr lang="en-US" altLang="ko-KR" sz="12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21" name="AutoShape 100">
              <a:extLst>
                <a:ext uri="{FF2B5EF4-FFF2-40B4-BE49-F238E27FC236}">
                  <a16:creationId xmlns:a16="http://schemas.microsoft.com/office/drawing/2014/main" id="{C9AFFBDA-CC72-46FF-82B8-C92BDAF15BD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5362997" y="1629941"/>
              <a:ext cx="288925" cy="574675"/>
            </a:xfrm>
            <a:prstGeom prst="upArrow">
              <a:avLst>
                <a:gd name="adj1" fmla="val 50000"/>
                <a:gd name="adj2" fmla="val 49725"/>
              </a:avLst>
            </a:prstGeom>
            <a:solidFill>
              <a:srgbClr val="CC99FF"/>
            </a:solidFill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vert="eaVert" wrap="none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28" name="AutoShape 102">
              <a:extLst>
                <a:ext uri="{FF2B5EF4-FFF2-40B4-BE49-F238E27FC236}">
                  <a16:creationId xmlns:a16="http://schemas.microsoft.com/office/drawing/2014/main" id="{912A224F-D829-4C81-B430-03952148E77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5386129" y="3104769"/>
              <a:ext cx="288925" cy="574675"/>
            </a:xfrm>
            <a:prstGeom prst="upArrow">
              <a:avLst>
                <a:gd name="adj1" fmla="val 50000"/>
                <a:gd name="adj2" fmla="val 49725"/>
              </a:avLst>
            </a:prstGeom>
            <a:solidFill>
              <a:srgbClr val="CC99FF"/>
            </a:solidFill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vert="eaVert" wrap="none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77978823-B99D-4826-8C19-B6DF4EBF39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41806" y="3147940"/>
              <a:ext cx="792162" cy="504056"/>
            </a:xfrm>
            <a:prstGeom prst="rect">
              <a:avLst/>
            </a:prstGeom>
            <a:gradFill rotWithShape="1">
              <a:gsLst>
                <a:gs pos="0">
                  <a:srgbClr val="CCCCFF"/>
                </a:gs>
                <a:gs pos="50000">
                  <a:srgbClr val="CCCCFF">
                    <a:gamma/>
                    <a:tint val="54118"/>
                    <a:invGamma/>
                  </a:srgbClr>
                </a:gs>
                <a:gs pos="100000">
                  <a:srgbClr val="CCCCFF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/>
              <a:r>
                <a:rPr lang="ko-KR" altLang="en-US" sz="1200" dirty="0">
                  <a:latin typeface="HY견고딕" pitchFamily="18" charset="-127"/>
                  <a:ea typeface="HY견고딕" pitchFamily="18" charset="-127"/>
                </a:rPr>
                <a:t>릴레이</a:t>
              </a:r>
            </a:p>
            <a:p>
              <a:pPr algn="ctr"/>
              <a:r>
                <a:rPr lang="en-US" altLang="ko-KR" sz="1200" dirty="0">
                  <a:latin typeface="HY견고딕" pitchFamily="18" charset="-127"/>
                  <a:ea typeface="HY견고딕" pitchFamily="18" charset="-127"/>
                </a:rPr>
                <a:t>2A</a:t>
              </a:r>
            </a:p>
          </p:txBody>
        </p:sp>
        <p:sp>
          <p:nvSpPr>
            <p:cNvPr id="30" name="Rectangle 53">
              <a:extLst>
                <a:ext uri="{FF2B5EF4-FFF2-40B4-BE49-F238E27FC236}">
                  <a16:creationId xmlns:a16="http://schemas.microsoft.com/office/drawing/2014/main" id="{4B9A800E-BFD4-4186-A345-2B1572BF40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68454" y="3159604"/>
              <a:ext cx="1008335" cy="504056"/>
            </a:xfrm>
            <a:prstGeom prst="rect">
              <a:avLst/>
            </a:prstGeom>
            <a:gradFill rotWithShape="1">
              <a:gsLst>
                <a:gs pos="0">
                  <a:srgbClr val="CCCCFF"/>
                </a:gs>
                <a:gs pos="50000">
                  <a:srgbClr val="CCCCFF">
                    <a:gamma/>
                    <a:tint val="54118"/>
                    <a:invGamma/>
                  </a:srgbClr>
                </a:gs>
                <a:gs pos="100000">
                  <a:srgbClr val="CCCCFF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/>
              <a:r>
                <a:rPr lang="ko-KR" altLang="en-US" sz="1200" dirty="0">
                  <a:latin typeface="HY견고딕" pitchFamily="18" charset="-127"/>
                  <a:ea typeface="HY견고딕" pitchFamily="18" charset="-127"/>
                </a:rPr>
                <a:t>제어</a:t>
              </a:r>
              <a:r>
                <a:rPr lang="en-US" altLang="ko-KR" sz="1200" dirty="0">
                  <a:latin typeface="HY견고딕" pitchFamily="18" charset="-127"/>
                  <a:ea typeface="HY견고딕" pitchFamily="18" charset="-127"/>
                </a:rPr>
                <a:t>(</a:t>
              </a:r>
              <a:r>
                <a:rPr lang="ko-KR" altLang="en-US" sz="1200" dirty="0">
                  <a:latin typeface="HY견고딕" pitchFamily="18" charset="-127"/>
                  <a:ea typeface="HY견고딕" pitchFamily="18" charset="-127"/>
                </a:rPr>
                <a:t>전자석</a:t>
              </a:r>
              <a:r>
                <a:rPr lang="en-US" altLang="ko-KR" sz="1200" dirty="0">
                  <a:latin typeface="HY견고딕" pitchFamily="18" charset="-127"/>
                  <a:ea typeface="HY견고딕" pitchFamily="18" charset="-127"/>
                </a:rPr>
                <a:t>)</a:t>
              </a:r>
            </a:p>
          </p:txBody>
        </p:sp>
        <p:sp>
          <p:nvSpPr>
            <p:cNvPr id="31" name="Line 54">
              <a:extLst>
                <a:ext uri="{FF2B5EF4-FFF2-40B4-BE49-F238E27FC236}">
                  <a16:creationId xmlns:a16="http://schemas.microsoft.com/office/drawing/2014/main" id="{EE2DA53E-20E3-487A-B41F-4A2068F7AC5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633968" y="3399968"/>
              <a:ext cx="2159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endParaRPr lang="ko-KR" altLang="en-US" dirty="0"/>
            </a:p>
          </p:txBody>
        </p:sp>
        <p:sp>
          <p:nvSpPr>
            <p:cNvPr id="48" name="AutoShape 63">
              <a:extLst>
                <a:ext uri="{FF2B5EF4-FFF2-40B4-BE49-F238E27FC236}">
                  <a16:creationId xmlns:a16="http://schemas.microsoft.com/office/drawing/2014/main" id="{45881D49-509D-4C89-83EF-D31E69FFB48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3490739" y="3574157"/>
              <a:ext cx="288925" cy="574675"/>
            </a:xfrm>
            <a:prstGeom prst="upArrow">
              <a:avLst>
                <a:gd name="adj1" fmla="val 50000"/>
                <a:gd name="adj2" fmla="val 49725"/>
              </a:avLst>
            </a:prstGeom>
            <a:solidFill>
              <a:srgbClr val="CC99FF"/>
            </a:solidFill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vert="eaVert" wrap="none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49" name="Rectangle 64">
              <a:extLst>
                <a:ext uri="{FF2B5EF4-FFF2-40B4-BE49-F238E27FC236}">
                  <a16:creationId xmlns:a16="http://schemas.microsoft.com/office/drawing/2014/main" id="{CEA3DCF7-DDFF-414F-AD43-5DD5CF09A4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5656" y="3645024"/>
              <a:ext cx="1871786" cy="432048"/>
            </a:xfrm>
            <a:prstGeom prst="rect">
              <a:avLst/>
            </a:prstGeom>
            <a:gradFill rotWithShape="1">
              <a:gsLst>
                <a:gs pos="0">
                  <a:srgbClr val="CCCCFF"/>
                </a:gs>
                <a:gs pos="50000">
                  <a:srgbClr val="CCCCFF">
                    <a:gamma/>
                    <a:tint val="54118"/>
                    <a:invGamma/>
                  </a:srgbClr>
                </a:gs>
                <a:gs pos="100000">
                  <a:srgbClr val="CCCCFF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/>
              <a:r>
                <a:rPr lang="ko-KR" altLang="en-US" sz="1200" dirty="0">
                  <a:latin typeface="HY견고딕" pitchFamily="18" charset="-127"/>
                  <a:ea typeface="HY견고딕" pitchFamily="18" charset="-127"/>
                </a:rPr>
                <a:t>전원공급장치 전원 </a:t>
              </a:r>
              <a:r>
                <a:rPr lang="en-US" altLang="ko-KR" sz="1200" dirty="0">
                  <a:latin typeface="HY견고딕" pitchFamily="18" charset="-127"/>
                  <a:ea typeface="HY견고딕" pitchFamily="18" charset="-127"/>
                </a:rPr>
                <a:t>IN</a:t>
              </a:r>
            </a:p>
          </p:txBody>
        </p:sp>
        <p:sp>
          <p:nvSpPr>
            <p:cNvPr id="50" name="AutoShape 29">
              <a:extLst>
                <a:ext uri="{FF2B5EF4-FFF2-40B4-BE49-F238E27FC236}">
                  <a16:creationId xmlns:a16="http://schemas.microsoft.com/office/drawing/2014/main" id="{3B21EB02-28E9-46AB-9F57-1658717F1CA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2267743" y="3933057"/>
              <a:ext cx="216025" cy="360040"/>
            </a:xfrm>
            <a:prstGeom prst="leftRightArrow">
              <a:avLst>
                <a:gd name="adj1" fmla="val 50000"/>
                <a:gd name="adj2" fmla="val 26691"/>
              </a:avLst>
            </a:prstGeom>
            <a:solidFill>
              <a:srgbClr val="CC99FF"/>
            </a:solidFill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endParaRPr lang="ko-KR" altLang="en-US"/>
            </a:p>
          </p:txBody>
        </p:sp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id="{D13F6064-7104-493C-B5F2-79282C250A4C}"/>
              </a:ext>
            </a:extLst>
          </p:cNvPr>
          <p:cNvSpPr txBox="1"/>
          <p:nvPr/>
        </p:nvSpPr>
        <p:spPr>
          <a:xfrm>
            <a:off x="863605" y="666393"/>
            <a:ext cx="264740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500" b="1" i="1" dirty="0"/>
              <a:t>1 )  </a:t>
            </a:r>
            <a:r>
              <a:rPr lang="ko-KR" altLang="en-US" sz="3500" b="1" i="1" dirty="0"/>
              <a:t>블록도</a:t>
            </a:r>
          </a:p>
        </p:txBody>
      </p:sp>
    </p:spTree>
    <p:extLst>
      <p:ext uri="{BB962C8B-B14F-4D97-AF65-F5344CB8AC3E}">
        <p14:creationId xmlns:p14="http://schemas.microsoft.com/office/powerpoint/2010/main" val="1932662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5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_x243214968" descr="EMB00001d887b4f">
            <a:extLst>
              <a:ext uri="{FF2B5EF4-FFF2-40B4-BE49-F238E27FC236}">
                <a16:creationId xmlns:a16="http://schemas.microsoft.com/office/drawing/2014/main" id="{8BC90277-6B2C-42FB-902C-B2704C09F2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175" y="733425"/>
            <a:ext cx="3061894" cy="2456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BCA77F7-47B2-475C-BC61-5D8882A9C50D}"/>
              </a:ext>
            </a:extLst>
          </p:cNvPr>
          <p:cNvSpPr txBox="1"/>
          <p:nvPr/>
        </p:nvSpPr>
        <p:spPr>
          <a:xfrm>
            <a:off x="0" y="0"/>
            <a:ext cx="2514600" cy="704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0" dirty="0">
                <a:latin typeface="+mn-ea"/>
              </a:rPr>
              <a:t>[</a:t>
            </a:r>
            <a:r>
              <a:rPr lang="ko-KR" altLang="en-US" sz="4000" dirty="0">
                <a:latin typeface="+mn-ea"/>
              </a:rPr>
              <a:t>온도센서</a:t>
            </a:r>
            <a:r>
              <a:rPr lang="en-US" altLang="ko-KR" sz="4000" dirty="0">
                <a:latin typeface="+mn-ea"/>
              </a:rPr>
              <a:t>]</a:t>
            </a:r>
            <a:endParaRPr lang="ko-KR" altLang="en-US" sz="4000" dirty="0">
              <a:latin typeface="+mn-ea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71018FD-A163-436B-90E2-1D2BA02221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175" y="733425"/>
            <a:ext cx="12837120" cy="439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7" name="_x243216328" descr="EMB00001d887b52">
            <a:extLst>
              <a:ext uri="{FF2B5EF4-FFF2-40B4-BE49-F238E27FC236}">
                <a16:creationId xmlns:a16="http://schemas.microsoft.com/office/drawing/2014/main" id="{C56EFEF1-BD86-4433-A9C4-12DEF0C556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176" y="3057479"/>
            <a:ext cx="3061894" cy="2527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70828E4-D564-4B9D-9C62-7FF6B28B077A}"/>
              </a:ext>
            </a:extLst>
          </p:cNvPr>
          <p:cNvSpPr/>
          <p:nvPr/>
        </p:nvSpPr>
        <p:spPr>
          <a:xfrm>
            <a:off x="4295775" y="649218"/>
            <a:ext cx="6096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base">
              <a:lnSpc>
                <a:spcPct val="160000"/>
              </a:lnSpc>
            </a:pPr>
            <a:r>
              <a:rPr lang="ko-KR" altLang="en-US" kern="0" dirty="0">
                <a:solidFill>
                  <a:srgbClr val="000000"/>
                </a:solidFill>
              </a:rPr>
              <a:t>온도센서의 동작 원리</a:t>
            </a:r>
            <a:endParaRPr lang="en-US" altLang="ko-KR" kern="0" dirty="0">
              <a:solidFill>
                <a:srgbClr val="000000"/>
              </a:solidFill>
            </a:endParaRPr>
          </a:p>
          <a:p>
            <a:pPr algn="ctr" fontAlgn="base">
              <a:lnSpc>
                <a:spcPct val="160000"/>
              </a:lnSpc>
            </a:pPr>
            <a:endParaRPr lang="ko-KR" altLang="en-US" kern="0" dirty="0">
              <a:solidFill>
                <a:srgbClr val="000000"/>
              </a:solidFill>
            </a:endParaRPr>
          </a:p>
          <a:p>
            <a:pPr algn="ctr" fontAlgn="base">
              <a:lnSpc>
                <a:spcPct val="160000"/>
              </a:lnSpc>
            </a:pPr>
            <a:r>
              <a:rPr lang="ko-KR" altLang="en-US" kern="0" dirty="0">
                <a:solidFill>
                  <a:srgbClr val="000000"/>
                </a:solidFill>
              </a:rPr>
              <a:t>온도 센서는 온도의 변화에 의해서 내부 저항 값이나 전압 혹은 전류가 변하는 센서입니다</a:t>
            </a:r>
            <a:r>
              <a:rPr lang="en-US" altLang="ko-KR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.</a:t>
            </a:r>
            <a:endParaRPr lang="ko-KR" altLang="en-US" kern="0" dirty="0">
              <a:solidFill>
                <a:srgbClr val="000000"/>
              </a:solidFill>
            </a:endParaRPr>
          </a:p>
          <a:p>
            <a:pPr algn="ctr" fontAlgn="base">
              <a:lnSpc>
                <a:spcPct val="160000"/>
              </a:lnSpc>
            </a:pPr>
            <a:r>
              <a:rPr lang="ko-KR" altLang="en-US" kern="0" dirty="0">
                <a:solidFill>
                  <a:srgbClr val="000000"/>
                </a:solidFill>
              </a:rPr>
              <a:t>도체에 있어서 전기 저항은 온도의 변화에 따라 변화합니다</a:t>
            </a:r>
            <a:r>
              <a:rPr lang="en-US" altLang="ko-KR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. </a:t>
            </a:r>
            <a:r>
              <a:rPr lang="ko-KR" altLang="en-US" kern="0" dirty="0">
                <a:solidFill>
                  <a:srgbClr val="000000"/>
                </a:solidFill>
              </a:rPr>
              <a:t>이러한 특성을 이용하여 단위 온도 변화에 대한 저항 변동률을 안다면 변동되는 저항치만으로 해당 온도를 측정할 수 있게 됩니다</a:t>
            </a:r>
            <a:r>
              <a:rPr lang="en-US" altLang="ko-KR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. </a:t>
            </a:r>
            <a:r>
              <a:rPr lang="ko-KR" altLang="en-US" kern="0" dirty="0">
                <a:solidFill>
                  <a:srgbClr val="000000"/>
                </a:solidFill>
              </a:rPr>
              <a:t>단위 온도에 대한 저항 변동률을 온도 계수라 하며</a:t>
            </a:r>
            <a:r>
              <a:rPr lang="en-US" altLang="ko-KR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, </a:t>
            </a:r>
            <a:r>
              <a:rPr lang="ko-KR" altLang="en-US" kern="0" dirty="0">
                <a:solidFill>
                  <a:srgbClr val="000000"/>
                </a:solidFill>
              </a:rPr>
              <a:t>온도 증가 시 저항치가 증가하면 정의 온도 계수</a:t>
            </a:r>
            <a:r>
              <a:rPr lang="en-US" altLang="ko-KR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, </a:t>
            </a:r>
            <a:r>
              <a:rPr lang="ko-KR" altLang="en-US" kern="0" dirty="0">
                <a:solidFill>
                  <a:srgbClr val="000000"/>
                </a:solidFill>
              </a:rPr>
              <a:t>저항치가 감소하면 부의 온도 계수라고 합니다</a:t>
            </a:r>
            <a:r>
              <a:rPr lang="en-US" altLang="ko-KR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.</a:t>
            </a:r>
            <a:endParaRPr lang="ko-KR" altLang="en-US" kern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7542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437D584-282B-4A88-8FB8-39D294D1D27D}"/>
              </a:ext>
            </a:extLst>
          </p:cNvPr>
          <p:cNvSpPr txBox="1"/>
          <p:nvPr/>
        </p:nvSpPr>
        <p:spPr>
          <a:xfrm>
            <a:off x="0" y="0"/>
            <a:ext cx="20002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0" dirty="0">
                <a:latin typeface="+mn-ea"/>
              </a:rPr>
              <a:t>[</a:t>
            </a:r>
            <a:r>
              <a:rPr lang="ko-KR" altLang="en-US" sz="4000" dirty="0">
                <a:latin typeface="+mn-ea"/>
              </a:rPr>
              <a:t>릴레이</a:t>
            </a:r>
            <a:r>
              <a:rPr lang="en-US" altLang="ko-KR" sz="4000" dirty="0">
                <a:latin typeface="+mn-ea"/>
              </a:rPr>
              <a:t>]</a:t>
            </a:r>
            <a:endParaRPr lang="ko-KR" altLang="en-US" sz="4000" dirty="0">
              <a:latin typeface="+mn-ea"/>
            </a:endParaRPr>
          </a:p>
        </p:txBody>
      </p:sp>
      <p:pic>
        <p:nvPicPr>
          <p:cNvPr id="2049" name="_x243217368" descr="EMB00001d887b59">
            <a:extLst>
              <a:ext uri="{FF2B5EF4-FFF2-40B4-BE49-F238E27FC236}">
                <a16:creationId xmlns:a16="http://schemas.microsoft.com/office/drawing/2014/main" id="{9CA0DEFB-0F58-4215-9EDD-F8E51E8EB6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75" y="934968"/>
            <a:ext cx="2803728" cy="2390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834905AA-8CCA-4F39-BDE0-44267659FE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2493604"/>
              </p:ext>
            </p:extLst>
          </p:nvPr>
        </p:nvGraphicFramePr>
        <p:xfrm>
          <a:off x="523876" y="3145472"/>
          <a:ext cx="2803728" cy="239077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803728">
                  <a:extLst>
                    <a:ext uri="{9D8B030D-6E8A-4147-A177-3AD203B41FA5}">
                      <a16:colId xmlns:a16="http://schemas.microsoft.com/office/drawing/2014/main" val="3785405680"/>
                    </a:ext>
                  </a:extLst>
                </a:gridCol>
              </a:tblGrid>
              <a:tr h="2390775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>
                          <a:effectLst/>
                        </a:rPr>
                        <a:t>모델명 </a:t>
                      </a:r>
                      <a:r>
                        <a:rPr lang="en-US" altLang="ko-KR" sz="1500" kern="0" spc="0" dirty="0">
                          <a:effectLst/>
                        </a:rPr>
                        <a:t>: HR91C 12H 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>
                          <a:effectLst/>
                        </a:rPr>
                        <a:t>제조원 </a:t>
                      </a:r>
                      <a:r>
                        <a:rPr lang="en-US" altLang="ko-KR" sz="1500" kern="0" spc="0" dirty="0">
                          <a:effectLst/>
                        </a:rPr>
                        <a:t>:</a:t>
                      </a:r>
                      <a:r>
                        <a:rPr lang="ko-KR" altLang="en-US" sz="1500" kern="0" spc="0" dirty="0" err="1">
                          <a:effectLst/>
                        </a:rPr>
                        <a:t>한국릴레이</a:t>
                      </a:r>
                      <a:r>
                        <a:rPr lang="ko-KR" altLang="en-US" sz="1500" kern="0" spc="0" dirty="0">
                          <a:effectLst/>
                        </a:rPr>
                        <a:t> 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>
                          <a:effectLst/>
                        </a:rPr>
                        <a:t>릴레이 </a:t>
                      </a:r>
                      <a:r>
                        <a:rPr lang="en-US" altLang="ko-KR" sz="1500" kern="0" spc="0" dirty="0">
                          <a:effectLst/>
                        </a:rPr>
                        <a:t>HR91C 12H(DC 12V) </a:t>
                      </a:r>
                      <a:endParaRPr lang="ko-KR" altLang="en-US" sz="1500" kern="0" spc="0" dirty="0"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kern="0" spc="0" dirty="0">
                          <a:effectLst/>
                        </a:rPr>
                        <a:t>5</a:t>
                      </a:r>
                      <a:r>
                        <a:rPr lang="ko-KR" altLang="en-US" sz="1500" kern="0" spc="0" dirty="0">
                          <a:effectLst/>
                        </a:rPr>
                        <a:t>핀 </a:t>
                      </a:r>
                      <a:r>
                        <a:rPr lang="en-US" altLang="ko-KR" sz="1500" kern="0" spc="0" dirty="0">
                          <a:effectLst/>
                        </a:rPr>
                        <a:t>1C, Max(3A, 250VAC), PCB Type, </a:t>
                      </a:r>
                      <a:r>
                        <a:rPr lang="ko-KR" altLang="en-US" sz="1500" kern="0" spc="0" dirty="0">
                          <a:effectLst/>
                        </a:rPr>
                        <a:t>크기</a:t>
                      </a:r>
                      <a:r>
                        <a:rPr lang="en-US" altLang="ko-KR" sz="1500" kern="0" spc="0" dirty="0">
                          <a:effectLst/>
                        </a:rPr>
                        <a:t>:18 x 10 x 15 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1108986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88A3E081-B99C-465A-8AA5-DA50BA085C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27603" y="42215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52" name="_x195638592" descr="EMB00001d887b5e">
            <a:extLst>
              <a:ext uri="{FF2B5EF4-FFF2-40B4-BE49-F238E27FC236}">
                <a16:creationId xmlns:a16="http://schemas.microsoft.com/office/drawing/2014/main" id="{EF7E4F68-0C26-48EE-A382-253FA8E0B5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7603" y="934968"/>
            <a:ext cx="4914900" cy="2024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756B755F-2BA9-4783-BE7E-B6447ACC55B2}"/>
              </a:ext>
            </a:extLst>
          </p:cNvPr>
          <p:cNvSpPr/>
          <p:nvPr/>
        </p:nvSpPr>
        <p:spPr>
          <a:xfrm>
            <a:off x="3752850" y="2883213"/>
            <a:ext cx="6096000" cy="265303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base">
              <a:lnSpc>
                <a:spcPct val="160000"/>
              </a:lnSpc>
            </a:pPr>
            <a:r>
              <a:rPr lang="ko-KR" altLang="en-US" sz="3200" kern="0" dirty="0">
                <a:solidFill>
                  <a:srgbClr val="000000"/>
                </a:solidFill>
              </a:rPr>
              <a:t>릴레이의 원리</a:t>
            </a:r>
            <a:endParaRPr lang="ko-KR" altLang="en-US" kern="0" dirty="0">
              <a:solidFill>
                <a:srgbClr val="000000"/>
              </a:solidFill>
            </a:endParaRPr>
          </a:p>
          <a:p>
            <a:pPr algn="ctr" fontAlgn="base">
              <a:lnSpc>
                <a:spcPct val="160000"/>
              </a:lnSpc>
            </a:pPr>
            <a:r>
              <a:rPr lang="ko-KR" altLang="en-US" kern="0" dirty="0">
                <a:solidFill>
                  <a:srgbClr val="000000"/>
                </a:solidFill>
              </a:rPr>
              <a:t>평상시에는</a:t>
            </a:r>
            <a:r>
              <a:rPr lang="en-US" altLang="ko-KR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, </a:t>
            </a:r>
            <a:r>
              <a:rPr lang="ko-KR" altLang="en-US" kern="0" dirty="0">
                <a:solidFill>
                  <a:srgbClr val="000000"/>
                </a:solidFill>
              </a:rPr>
              <a:t>코일이 소자 </a:t>
            </a:r>
            <a:r>
              <a:rPr lang="en-US" altLang="ko-KR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(</a:t>
            </a:r>
            <a:r>
              <a:rPr lang="ko-KR" altLang="en-US" kern="0" dirty="0">
                <a:solidFill>
                  <a:srgbClr val="000000"/>
                </a:solidFill>
              </a:rPr>
              <a:t>코일이 자성을 잃음</a:t>
            </a:r>
            <a:r>
              <a:rPr lang="en-US" altLang="ko-KR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)</a:t>
            </a:r>
            <a:r>
              <a:rPr lang="ko-KR" altLang="en-US" kern="0" dirty="0">
                <a:solidFill>
                  <a:srgbClr val="000000"/>
                </a:solidFill>
              </a:rPr>
              <a:t>되어 있어 </a:t>
            </a:r>
            <a:r>
              <a:rPr lang="en-US" altLang="ko-KR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(1) </a:t>
            </a:r>
            <a:r>
              <a:rPr lang="ko-KR" altLang="en-US" kern="0" dirty="0">
                <a:solidFill>
                  <a:srgbClr val="000000"/>
                </a:solidFill>
              </a:rPr>
              <a:t>그림과 같이 접점이 연결되어 있습니다</a:t>
            </a:r>
            <a:r>
              <a:rPr lang="en-US" altLang="ko-KR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. </a:t>
            </a:r>
            <a:r>
              <a:rPr lang="ko-KR" altLang="en-US" kern="0" dirty="0">
                <a:solidFill>
                  <a:srgbClr val="000000"/>
                </a:solidFill>
              </a:rPr>
              <a:t>코일에 전원을 가하면</a:t>
            </a:r>
            <a:r>
              <a:rPr lang="en-US" altLang="ko-KR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, </a:t>
            </a:r>
            <a:r>
              <a:rPr lang="ko-KR" altLang="en-US" kern="0" dirty="0">
                <a:solidFill>
                  <a:srgbClr val="000000"/>
                </a:solidFill>
              </a:rPr>
              <a:t>코일이 여자 </a:t>
            </a:r>
            <a:r>
              <a:rPr lang="en-US" altLang="ko-KR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(</a:t>
            </a:r>
            <a:r>
              <a:rPr lang="ko-KR" altLang="en-US" kern="0" dirty="0">
                <a:solidFill>
                  <a:srgbClr val="000000"/>
                </a:solidFill>
              </a:rPr>
              <a:t>코일이 자성을 얻음</a:t>
            </a:r>
            <a:r>
              <a:rPr lang="en-US" altLang="ko-KR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)</a:t>
            </a:r>
            <a:r>
              <a:rPr lang="ko-KR" altLang="en-US" kern="0" dirty="0">
                <a:solidFill>
                  <a:srgbClr val="000000"/>
                </a:solidFill>
              </a:rPr>
              <a:t>되어 접점이 붙게 되고</a:t>
            </a:r>
            <a:r>
              <a:rPr lang="en-US" altLang="ko-KR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, (2) </a:t>
            </a:r>
            <a:r>
              <a:rPr lang="ko-KR" altLang="en-US" kern="0" dirty="0">
                <a:solidFill>
                  <a:srgbClr val="000000"/>
                </a:solidFill>
              </a:rPr>
              <a:t>그림과 같이 접점의 연결이 변하게 됩니다</a:t>
            </a:r>
            <a:r>
              <a:rPr lang="en-US" altLang="ko-KR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.</a:t>
            </a:r>
            <a:endParaRPr lang="ko-KR" altLang="en-US" kern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3462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EDA65E49-9F2C-49E3-BEF6-59910C0175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350" y="2686050"/>
            <a:ext cx="2857500" cy="28575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B2C2A52-5117-496B-B176-D35445548205}"/>
              </a:ext>
            </a:extLst>
          </p:cNvPr>
          <p:cNvSpPr txBox="1"/>
          <p:nvPr/>
        </p:nvSpPr>
        <p:spPr>
          <a:xfrm>
            <a:off x="0" y="0"/>
            <a:ext cx="5334000" cy="714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0" dirty="0">
                <a:latin typeface="+mn-ea"/>
              </a:rPr>
              <a:t>[7</a:t>
            </a:r>
            <a:r>
              <a:rPr lang="ko-KR" altLang="en-US" sz="4000" dirty="0">
                <a:latin typeface="+mn-ea"/>
              </a:rPr>
              <a:t>세그먼트</a:t>
            </a:r>
            <a:r>
              <a:rPr lang="en-US" altLang="ko-KR" sz="4000" dirty="0">
                <a:latin typeface="+mn-ea"/>
              </a:rPr>
              <a:t>(7segment)]</a:t>
            </a:r>
          </a:p>
        </p:txBody>
      </p:sp>
      <p:pic>
        <p:nvPicPr>
          <p:cNvPr id="3073" name="_x187742864" descr="EMB00001d887b6a">
            <a:extLst>
              <a:ext uri="{FF2B5EF4-FFF2-40B4-BE49-F238E27FC236}">
                <a16:creationId xmlns:a16="http://schemas.microsoft.com/office/drawing/2014/main" id="{728C6F26-A84A-4888-B7D6-9095170406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350" y="968375"/>
            <a:ext cx="4001104" cy="2251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AC4B4439-0ED5-4FF1-85E9-3EED15B8097D}"/>
              </a:ext>
            </a:extLst>
          </p:cNvPr>
          <p:cNvSpPr/>
          <p:nvPr/>
        </p:nvSpPr>
        <p:spPr>
          <a:xfrm>
            <a:off x="4438649" y="676275"/>
            <a:ext cx="6600826" cy="49675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 latinLnBrk="1">
              <a:lnSpc>
                <a:spcPct val="160000"/>
              </a:lnSpc>
            </a:pPr>
            <a:r>
              <a:rPr lang="en-US" altLang="ko-KR" kern="0" dirty="0">
                <a:solidFill>
                  <a:srgbClr val="000000"/>
                </a:solidFill>
                <a:latin typeface="함초롬바탕" panose="02030504000101010101" pitchFamily="18" charset="-127"/>
              </a:rPr>
              <a:t>7 segment </a:t>
            </a:r>
            <a:r>
              <a:rPr lang="en-US" altLang="ko-KR" kern="0" dirty="0">
                <a:solidFill>
                  <a:srgbClr val="000000"/>
                </a:solidFill>
                <a:ea typeface="함초롬바탕" panose="02030504000101010101" pitchFamily="18" charset="-127"/>
              </a:rPr>
              <a:t>– 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504000101010101" pitchFamily="18" charset="-127"/>
              </a:rPr>
              <a:t>7</a:t>
            </a:r>
            <a:r>
              <a:rPr lang="ko-KR" altLang="en-US" kern="0" dirty="0">
                <a:solidFill>
                  <a:srgbClr val="000000"/>
                </a:solidFill>
                <a:ea typeface="함초롬바탕" panose="02030504000101010101" pitchFamily="18" charset="-127"/>
              </a:rPr>
              <a:t>세그먼트 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504000101010101" pitchFamily="18" charset="-127"/>
              </a:rPr>
              <a:t>7segment 5163CSR </a:t>
            </a:r>
            <a:r>
              <a:rPr lang="ko-KR" altLang="en-US" kern="0" dirty="0" err="1">
                <a:solidFill>
                  <a:srgbClr val="000000"/>
                </a:solidFill>
                <a:ea typeface="함초롬바탕" panose="02030504000101010101" pitchFamily="18" charset="-127"/>
              </a:rPr>
              <a:t>캐소드</a:t>
            </a:r>
            <a:r>
              <a:rPr lang="ko-KR" altLang="en-US" kern="0" dirty="0">
                <a:solidFill>
                  <a:srgbClr val="000000"/>
                </a:solidFill>
                <a:ea typeface="함초롬바탕" panose="02030504000101010101" pitchFamily="18" charset="-127"/>
              </a:rPr>
              <a:t> 빨강</a:t>
            </a:r>
            <a:endParaRPr lang="ko-KR" altLang="en-US" kern="0" dirty="0">
              <a:solidFill>
                <a:srgbClr val="000000"/>
              </a:solidFill>
            </a:endParaRPr>
          </a:p>
          <a:p>
            <a:pPr algn="just" fontAlgn="base" latinLnBrk="1">
              <a:lnSpc>
                <a:spcPct val="160000"/>
              </a:lnSpc>
            </a:pPr>
            <a:r>
              <a:rPr lang="ko-KR" altLang="en-US" kern="0" dirty="0">
                <a:solidFill>
                  <a:srgbClr val="000000"/>
                </a:solidFill>
                <a:ea typeface="함초롬바탕" panose="02030504000101010101" pitchFamily="18" charset="-127"/>
              </a:rPr>
              <a:t>제품 설명</a:t>
            </a:r>
            <a:endParaRPr lang="ko-KR" altLang="en-US" kern="0" dirty="0">
              <a:solidFill>
                <a:srgbClr val="000000"/>
              </a:solidFill>
            </a:endParaRPr>
          </a:p>
          <a:p>
            <a:pPr algn="just" fontAlgn="base" latinLnBrk="1">
              <a:lnSpc>
                <a:spcPct val="160000"/>
              </a:lnSpc>
            </a:pPr>
            <a:r>
              <a:rPr lang="ko-KR" altLang="en-US" kern="0" dirty="0">
                <a:solidFill>
                  <a:srgbClr val="000000"/>
                </a:solidFill>
                <a:ea typeface="함초롬바탕" panose="02030504000101010101" pitchFamily="18" charset="-127"/>
              </a:rPr>
              <a:t>➊ 제품명 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504000101010101" pitchFamily="18" charset="-127"/>
              </a:rPr>
              <a:t>: 7</a:t>
            </a:r>
            <a:r>
              <a:rPr lang="ko-KR" altLang="en-US" kern="0" dirty="0">
                <a:solidFill>
                  <a:srgbClr val="000000"/>
                </a:solidFill>
                <a:ea typeface="함초롬바탕" panose="02030504000101010101" pitchFamily="18" charset="-127"/>
              </a:rPr>
              <a:t>세그먼트</a:t>
            </a:r>
            <a:endParaRPr lang="ko-KR" altLang="en-US" kern="0" dirty="0">
              <a:solidFill>
                <a:srgbClr val="000000"/>
              </a:solidFill>
            </a:endParaRPr>
          </a:p>
          <a:p>
            <a:pPr algn="just" fontAlgn="base" latinLnBrk="1">
              <a:lnSpc>
                <a:spcPct val="160000"/>
              </a:lnSpc>
            </a:pPr>
            <a:r>
              <a:rPr lang="ko-KR" altLang="en-US" kern="0" dirty="0">
                <a:solidFill>
                  <a:srgbClr val="000000"/>
                </a:solidFill>
                <a:ea typeface="함초롬바탕" panose="02030504000101010101" pitchFamily="18" charset="-127"/>
              </a:rPr>
              <a:t>➋ 색상 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504000101010101" pitchFamily="18" charset="-127"/>
              </a:rPr>
              <a:t>: Red(</a:t>
            </a:r>
            <a:r>
              <a:rPr lang="ko-KR" altLang="en-US" kern="0" dirty="0">
                <a:solidFill>
                  <a:srgbClr val="000000"/>
                </a:solidFill>
                <a:ea typeface="함초롬바탕" panose="02030504000101010101" pitchFamily="18" charset="-127"/>
              </a:rPr>
              <a:t>빨강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504000101010101" pitchFamily="18" charset="-127"/>
              </a:rPr>
              <a:t>)</a:t>
            </a:r>
            <a:endParaRPr lang="ko-KR" altLang="en-US" kern="0" dirty="0">
              <a:solidFill>
                <a:srgbClr val="000000"/>
              </a:solidFill>
            </a:endParaRPr>
          </a:p>
          <a:p>
            <a:pPr algn="just" fontAlgn="base" latinLnBrk="1">
              <a:lnSpc>
                <a:spcPct val="160000"/>
              </a:lnSpc>
            </a:pPr>
            <a:r>
              <a:rPr lang="ko-KR" altLang="en-US" kern="0" dirty="0">
                <a:solidFill>
                  <a:srgbClr val="000000"/>
                </a:solidFill>
                <a:ea typeface="함초롬바탕" panose="02030504000101010101" pitchFamily="18" charset="-127"/>
              </a:rPr>
              <a:t>➌ 타입 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504000101010101" pitchFamily="18" charset="-127"/>
              </a:rPr>
              <a:t>: Cathode</a:t>
            </a:r>
            <a:endParaRPr lang="ko-KR" altLang="en-US" kern="0" dirty="0">
              <a:solidFill>
                <a:srgbClr val="000000"/>
              </a:solidFill>
            </a:endParaRPr>
          </a:p>
          <a:p>
            <a:pPr algn="just" fontAlgn="base" latinLnBrk="1">
              <a:lnSpc>
                <a:spcPct val="160000"/>
              </a:lnSpc>
            </a:pPr>
            <a:r>
              <a:rPr lang="ko-KR" altLang="en-US" kern="0" dirty="0">
                <a:solidFill>
                  <a:srgbClr val="000000"/>
                </a:solidFill>
                <a:ea typeface="함초롬바탕" panose="02030504000101010101" pitchFamily="18" charset="-127"/>
              </a:rPr>
              <a:t>➍ 사이즈 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504000101010101" pitchFamily="18" charset="-127"/>
              </a:rPr>
              <a:t>: 12.6mm x 19mm</a:t>
            </a:r>
            <a:endParaRPr lang="ko-KR" altLang="en-US" kern="0" dirty="0">
              <a:solidFill>
                <a:srgbClr val="000000"/>
              </a:solidFill>
            </a:endParaRPr>
          </a:p>
          <a:p>
            <a:pPr algn="just" fontAlgn="base" latinLnBrk="1">
              <a:lnSpc>
                <a:spcPct val="160000"/>
              </a:lnSpc>
            </a:pPr>
            <a:r>
              <a:rPr lang="ko-KR" altLang="en-US" kern="0" dirty="0">
                <a:solidFill>
                  <a:srgbClr val="000000"/>
                </a:solidFill>
                <a:ea typeface="함초롬바탕" panose="02030504000101010101" pitchFamily="18" charset="-127"/>
              </a:rPr>
              <a:t>➎ 제조사 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504000101010101" pitchFamily="18" charset="-127"/>
              </a:rPr>
              <a:t>: DAKWANG (</a:t>
            </a:r>
            <a:r>
              <a:rPr lang="ko-KR" altLang="en-US" kern="0" dirty="0">
                <a:solidFill>
                  <a:srgbClr val="000000"/>
                </a:solidFill>
                <a:ea typeface="함초롬바탕" panose="02030504000101010101" pitchFamily="18" charset="-127"/>
              </a:rPr>
              <a:t>중국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504000101010101" pitchFamily="18" charset="-127"/>
              </a:rPr>
              <a:t>)</a:t>
            </a:r>
          </a:p>
          <a:p>
            <a:pPr algn="just" fontAlgn="base" latinLnBrk="1">
              <a:lnSpc>
                <a:spcPct val="160000"/>
              </a:lnSpc>
            </a:pPr>
            <a:endParaRPr lang="ko-KR" altLang="en-US" kern="0" dirty="0">
              <a:solidFill>
                <a:srgbClr val="000000"/>
              </a:solidFill>
            </a:endParaRPr>
          </a:p>
          <a:p>
            <a:pPr algn="just" fontAlgn="base" latinLnBrk="1">
              <a:lnSpc>
                <a:spcPct val="160000"/>
              </a:lnSpc>
            </a:pPr>
            <a:r>
              <a:rPr lang="en-US" altLang="ko-KR" kern="0" dirty="0">
                <a:solidFill>
                  <a:srgbClr val="000000"/>
                </a:solidFill>
                <a:latin typeface="함초롬바탕" panose="02030504000101010101" pitchFamily="18" charset="-127"/>
              </a:rPr>
              <a:t>7 </a:t>
            </a:r>
            <a:r>
              <a:rPr lang="ko-KR" altLang="en-US" kern="0" dirty="0">
                <a:solidFill>
                  <a:srgbClr val="000000"/>
                </a:solidFill>
                <a:ea typeface="함초롬바탕" panose="02030504000101010101" pitchFamily="18" charset="-127"/>
              </a:rPr>
              <a:t>세그먼트란 표시 장치의 일종으로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504000101010101" pitchFamily="18" charset="-127"/>
              </a:rPr>
              <a:t>, 7</a:t>
            </a:r>
            <a:r>
              <a:rPr lang="ko-KR" altLang="en-US" kern="0" dirty="0">
                <a:solidFill>
                  <a:srgbClr val="000000"/>
                </a:solidFill>
                <a:ea typeface="함초롬바탕" panose="02030504000101010101" pitchFamily="18" charset="-127"/>
              </a:rPr>
              <a:t>개의 획으로 숫자나 문자를 나타낼 수 있습니다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504000101010101" pitchFamily="18" charset="-127"/>
              </a:rPr>
              <a:t>. </a:t>
            </a:r>
            <a:r>
              <a:rPr lang="ko-KR" altLang="en-US" kern="0" dirty="0">
                <a:solidFill>
                  <a:srgbClr val="000000"/>
                </a:solidFill>
                <a:ea typeface="함초롬바탕" panose="02030504000101010101" pitchFamily="18" charset="-127"/>
              </a:rPr>
              <a:t>비슷한 역할을 하는 점 행렬에 비해 단순하기 때문에 전자 회로의 내부적인 수치를 보여주는 데 자주 사용됩니다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504000101010101" pitchFamily="18" charset="-127"/>
              </a:rPr>
              <a:t>.</a:t>
            </a:r>
            <a:endParaRPr lang="ko-KR" altLang="en-US" kern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4706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EBE16D8-F8EE-4F55-8937-AA31044BDB30}"/>
              </a:ext>
            </a:extLst>
          </p:cNvPr>
          <p:cNvSpPr txBox="1"/>
          <p:nvPr/>
        </p:nvSpPr>
        <p:spPr>
          <a:xfrm>
            <a:off x="0" y="0"/>
            <a:ext cx="40005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0" dirty="0">
                <a:latin typeface="맑은 고딕 (본문)"/>
              </a:rPr>
              <a:t>[ON/OFF </a:t>
            </a:r>
            <a:r>
              <a:rPr lang="ko-KR" altLang="en-US" sz="4000" dirty="0">
                <a:latin typeface="맑은 고딕 (본문)"/>
              </a:rPr>
              <a:t>스위치</a:t>
            </a:r>
            <a:r>
              <a:rPr lang="en-US" altLang="ko-KR" sz="4000" dirty="0">
                <a:latin typeface="맑은 고딕 (본문)"/>
              </a:rPr>
              <a:t>]</a:t>
            </a:r>
            <a:endParaRPr lang="ko-KR" altLang="en-US" sz="4000" dirty="0">
              <a:latin typeface="맑은 고딕 (본문)"/>
            </a:endParaRPr>
          </a:p>
        </p:txBody>
      </p:sp>
      <p:pic>
        <p:nvPicPr>
          <p:cNvPr id="4097" name="_x195636912" descr="EMB00001d887b6f">
            <a:extLst>
              <a:ext uri="{FF2B5EF4-FFF2-40B4-BE49-F238E27FC236}">
                <a16:creationId xmlns:a16="http://schemas.microsoft.com/office/drawing/2014/main" id="{A1B644FD-6B74-4B55-AB6A-3D77D5B1B1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140901"/>
            <a:ext cx="5314950" cy="3081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5">
            <a:extLst>
              <a:ext uri="{FF2B5EF4-FFF2-40B4-BE49-F238E27FC236}">
                <a16:creationId xmlns:a16="http://schemas.microsoft.com/office/drawing/2014/main" id="{43EF0B16-0584-4423-BFBE-B990615554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9775" y="1025485"/>
            <a:ext cx="4659312" cy="3816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defTabSz="914400"/>
            <a:r>
              <a:rPr lang="en-US" altLang="ko-KR" sz="1600" dirty="0">
                <a:solidFill>
                  <a:srgbClr val="0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ON/OFF </a:t>
            </a:r>
            <a:r>
              <a:rPr lang="ko-KR" altLang="en-US" sz="1600" dirty="0">
                <a:solidFill>
                  <a:srgbClr val="000000"/>
                </a:solidFill>
                <a:ea typeface="함초롬바탕" panose="02030504000101010101" pitchFamily="18" charset="-127"/>
              </a:rPr>
              <a:t>스위치 </a:t>
            </a:r>
            <a:r>
              <a:rPr lang="en-US" altLang="ko-KR" sz="1600" dirty="0">
                <a:solidFill>
                  <a:srgbClr val="000000"/>
                </a:solidFill>
                <a:ea typeface="함초롬바탕" panose="02030504000101010101" pitchFamily="18" charset="-127"/>
              </a:rPr>
              <a:t>– </a:t>
            </a:r>
            <a:r>
              <a:rPr lang="en-US" altLang="ko-KR" sz="1600" dirty="0">
                <a:solidFill>
                  <a:srgbClr val="0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DJ6096315MG ON OFF </a:t>
            </a:r>
            <a:r>
              <a:rPr lang="ko-KR" altLang="en-US" sz="1600" dirty="0">
                <a:solidFill>
                  <a:srgbClr val="000000"/>
                </a:solidFill>
                <a:ea typeface="함초롬바탕" panose="02030504000101010101" pitchFamily="18" charset="-127"/>
              </a:rPr>
              <a:t>통 </a:t>
            </a:r>
            <a:r>
              <a:rPr lang="en-US" altLang="ko-KR" sz="1600" dirty="0">
                <a:solidFill>
                  <a:srgbClr val="0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50EA </a:t>
            </a:r>
            <a:r>
              <a:rPr lang="ko-KR" altLang="en-US" sz="1600" dirty="0">
                <a:solidFill>
                  <a:srgbClr val="000000"/>
                </a:solidFill>
                <a:ea typeface="함초롬바탕" panose="02030504000101010101" pitchFamily="18" charset="-127"/>
              </a:rPr>
              <a:t>로커스위치</a:t>
            </a:r>
            <a:endParaRPr kumimoji="0" lang="en-US" altLang="ko-KR" sz="15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ko-KR" sz="15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제품 설명</a:t>
            </a:r>
            <a:endParaRPr kumimoji="0" lang="ko-KR" altLang="ko-KR" sz="15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➊ 제품명 </a:t>
            </a:r>
            <a:r>
              <a:rPr kumimoji="0" lang="en-US" altLang="ko-KR" sz="1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함초롬바탕" panose="02030504000101010101" pitchFamily="18" charset="-127"/>
              </a:rPr>
              <a:t>: DJR609-6315MG(DWL)</a:t>
            </a:r>
            <a:endParaRPr kumimoji="0" lang="en-US" altLang="ko-KR" sz="15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➋ </a:t>
            </a:r>
            <a:r>
              <a:rPr kumimoji="0" lang="ko-KR" altLang="en-US" sz="1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회로 </a:t>
            </a:r>
            <a:r>
              <a:rPr kumimoji="0" lang="en-US" altLang="ko-KR" sz="1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함초롬바탕" panose="02030504000101010101" pitchFamily="18" charset="-127"/>
              </a:rPr>
              <a:t>: DPDT</a:t>
            </a:r>
            <a:endParaRPr kumimoji="0" lang="en-US" altLang="ko-KR" sz="15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➌ </a:t>
            </a:r>
            <a:r>
              <a:rPr kumimoji="0" lang="ko-KR" altLang="en-US" sz="1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정격 </a:t>
            </a:r>
            <a:r>
              <a:rPr kumimoji="0" lang="en-US" altLang="ko-KR" sz="1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함초롬바탕" panose="02030504000101010101" pitchFamily="18" charset="-127"/>
              </a:rPr>
              <a:t>: 20A-125V, 15A-250V</a:t>
            </a:r>
            <a:endParaRPr kumimoji="0" lang="en-US" altLang="ko-KR" sz="15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➍ </a:t>
            </a:r>
            <a:r>
              <a:rPr kumimoji="0" lang="ko-KR" altLang="en-US" sz="1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기능 </a:t>
            </a:r>
            <a:r>
              <a:rPr kumimoji="0" lang="en-US" altLang="ko-KR" sz="1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함초롬바탕" panose="02030504000101010101" pitchFamily="18" charset="-127"/>
              </a:rPr>
              <a:t>: (ON)-OFF-(ON)</a:t>
            </a:r>
            <a:endParaRPr kumimoji="0" lang="en-US" altLang="ko-KR" sz="15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➎ </a:t>
            </a:r>
            <a:r>
              <a:rPr kumimoji="0" lang="ko-KR" altLang="en-US" sz="1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접점재질 </a:t>
            </a:r>
            <a:r>
              <a:rPr kumimoji="0" lang="en-US" altLang="ko-KR" sz="1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함초롬바탕" panose="02030504000101010101" pitchFamily="18" charset="-127"/>
              </a:rPr>
              <a:t>: Ag/Cu</a:t>
            </a:r>
            <a:endParaRPr kumimoji="0" lang="en-US" altLang="ko-KR" sz="15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➏ </a:t>
            </a:r>
            <a:r>
              <a:rPr kumimoji="0" lang="ko-KR" altLang="en-US" sz="1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원산지 </a:t>
            </a:r>
            <a:r>
              <a:rPr kumimoji="0" lang="en-US" altLang="ko-KR" sz="1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함초롬바탕" panose="02030504000101010101" pitchFamily="18" charset="-127"/>
              </a:rPr>
              <a:t>: </a:t>
            </a:r>
            <a:r>
              <a:rPr kumimoji="0" lang="ko-KR" altLang="en-US" sz="1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국내산</a:t>
            </a:r>
            <a:endParaRPr kumimoji="0" lang="ko-KR" altLang="en-US" sz="15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en-US" sz="1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➐ 제조사 </a:t>
            </a:r>
            <a:r>
              <a:rPr kumimoji="0" lang="en-US" altLang="ko-KR" sz="1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함초롬바탕" panose="02030504000101010101" pitchFamily="18" charset="-127"/>
              </a:rPr>
              <a:t>: </a:t>
            </a:r>
            <a:r>
              <a:rPr kumimoji="0" lang="ko-KR" altLang="en-US" sz="15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다전전기</a:t>
            </a:r>
            <a:endParaRPr kumimoji="0" lang="ko-KR" altLang="en-US" sz="15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en-US" sz="1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  </a:t>
            </a:r>
            <a:endParaRPr kumimoji="0" lang="ko-KR" altLang="en-US" sz="15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함초롬바탕" panose="02030504000101010101" pitchFamily="18" charset="-127"/>
              </a:rPr>
              <a:t>On, Off </a:t>
            </a:r>
            <a:r>
              <a:rPr kumimoji="0" lang="ko-KR" altLang="en-US" sz="1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스위치로 간편하게 전원 및 온도조절이 가능하고 동작이 쉬워 누구나 간편하게 조작할 수 있는 장점이 있지만 손만 대면 작동하는 </a:t>
            </a:r>
            <a:r>
              <a:rPr kumimoji="0" lang="ko-KR" altLang="en-US" sz="15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터치식</a:t>
            </a:r>
            <a:r>
              <a:rPr kumimoji="0" lang="ko-KR" altLang="en-US" sz="1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보다는 불편하다는 단점을 갖고 있습니다</a:t>
            </a:r>
            <a:r>
              <a:rPr kumimoji="0" lang="en-US" altLang="ko-KR" sz="1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.</a:t>
            </a:r>
            <a:endParaRPr kumimoji="0" lang="ko-KR" altLang="en-US" sz="15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034016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_x185926888" descr="EMB00001f6886db">
            <a:extLst>
              <a:ext uri="{FF2B5EF4-FFF2-40B4-BE49-F238E27FC236}">
                <a16:creationId xmlns:a16="http://schemas.microsoft.com/office/drawing/2014/main" id="{696D6BC5-E73A-4D55-8F19-98BEEB9DEB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50" y="911224"/>
            <a:ext cx="2484398" cy="2174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1" name="_x135907400" descr="EMB00001f6886dc">
            <a:extLst>
              <a:ext uri="{FF2B5EF4-FFF2-40B4-BE49-F238E27FC236}">
                <a16:creationId xmlns:a16="http://schemas.microsoft.com/office/drawing/2014/main" id="{1780E9A3-AD89-47E7-9120-B9A0528CA7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50" y="3086099"/>
            <a:ext cx="2484398" cy="2174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4122B0CE-2614-429A-A2C0-3FDEF3A48F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F2A768D-1C94-4C93-BE00-EDDFC40E02FF}"/>
              </a:ext>
            </a:extLst>
          </p:cNvPr>
          <p:cNvSpPr txBox="1"/>
          <p:nvPr/>
        </p:nvSpPr>
        <p:spPr>
          <a:xfrm>
            <a:off x="0" y="0"/>
            <a:ext cx="2781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0" dirty="0">
                <a:latin typeface="+mn-ea"/>
              </a:rPr>
              <a:t>[</a:t>
            </a:r>
            <a:r>
              <a:rPr lang="ko-KR" altLang="en-US" sz="4000" dirty="0">
                <a:latin typeface="+mn-ea"/>
              </a:rPr>
              <a:t>전원 장치</a:t>
            </a:r>
            <a:r>
              <a:rPr lang="en-US" altLang="ko-KR" sz="4000" dirty="0">
                <a:latin typeface="+mn-ea"/>
              </a:rPr>
              <a:t>]</a:t>
            </a:r>
            <a:endParaRPr lang="ko-KR" altLang="en-US" sz="4000" dirty="0">
              <a:latin typeface="+mn-ea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C9060E72-86ED-4CE8-9CCB-662FEBAFF49F}"/>
              </a:ext>
            </a:extLst>
          </p:cNvPr>
          <p:cNvSpPr/>
          <p:nvPr/>
        </p:nvSpPr>
        <p:spPr>
          <a:xfrm>
            <a:off x="796577" y="2750493"/>
            <a:ext cx="11881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fontAlgn="base" latinLnBrk="1">
              <a:lnSpc>
                <a:spcPct val="120000"/>
              </a:lnSpc>
              <a:spcAft>
                <a:spcPts val="400"/>
              </a:spcAft>
            </a:pPr>
            <a:r>
              <a:rPr lang="en-US" altLang="ko-KR" sz="2000" b="1" kern="0" dirty="0">
                <a:solidFill>
                  <a:srgbClr val="000000"/>
                </a:solidFill>
                <a:ea typeface="굴림" panose="020B0600000101010101" pitchFamily="50" charset="-127"/>
              </a:rPr>
              <a:t>※</a:t>
            </a:r>
            <a:r>
              <a:rPr lang="en-US" altLang="ko-KR" b="1" kern="0" dirty="0">
                <a:solidFill>
                  <a:srgbClr val="000000"/>
                </a:solidFill>
                <a:latin typeface="굴림" panose="020B0600000101010101" pitchFamily="50" charset="-127"/>
              </a:rPr>
              <a:t>DC12V </a:t>
            </a:r>
            <a:endParaRPr lang="en-US" altLang="ko-KR" sz="2000" kern="0" spc="0" dirty="0">
              <a:solidFill>
                <a:srgbClr val="000000"/>
              </a:solidFill>
              <a:effectLst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7B5C2E9-0025-40F6-88D1-31111D717371}"/>
              </a:ext>
            </a:extLst>
          </p:cNvPr>
          <p:cNvSpPr/>
          <p:nvPr/>
        </p:nvSpPr>
        <p:spPr>
          <a:xfrm>
            <a:off x="796577" y="4925368"/>
            <a:ext cx="98296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fontAlgn="base" latinLnBrk="1">
              <a:lnSpc>
                <a:spcPct val="120000"/>
              </a:lnSpc>
              <a:spcAft>
                <a:spcPts val="400"/>
              </a:spcAft>
            </a:pPr>
            <a:r>
              <a:rPr lang="en-US" altLang="ko-KR" sz="2000" b="1" kern="0" dirty="0">
                <a:solidFill>
                  <a:srgbClr val="000000"/>
                </a:solidFill>
                <a:ea typeface="굴림" panose="020B0600000101010101" pitchFamily="50" charset="-127"/>
              </a:rPr>
              <a:t>※</a:t>
            </a:r>
            <a:r>
              <a:rPr lang="en-US" altLang="ko-KR" b="1" kern="0" dirty="0">
                <a:solidFill>
                  <a:srgbClr val="000000"/>
                </a:solidFill>
                <a:latin typeface="굴림" panose="020B0600000101010101" pitchFamily="50" charset="-127"/>
              </a:rPr>
              <a:t>DC5V</a:t>
            </a:r>
            <a:endParaRPr lang="en-US" altLang="ko-KR" sz="2000" kern="0" spc="0" dirty="0">
              <a:solidFill>
                <a:srgbClr val="000000"/>
              </a:solidFill>
              <a:effectLst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D24907D-2E88-4C83-A6C6-38B6927D6B97}"/>
              </a:ext>
            </a:extLst>
          </p:cNvPr>
          <p:cNvSpPr txBox="1"/>
          <p:nvPr/>
        </p:nvSpPr>
        <p:spPr>
          <a:xfrm>
            <a:off x="2876550" y="353943"/>
            <a:ext cx="8452198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Both"/>
            </a:pPr>
            <a:r>
              <a:rPr lang="ko-KR" altLang="en-US" sz="1500" dirty="0">
                <a:latin typeface="+mn-ea"/>
              </a:rPr>
              <a:t>전원장치의 역할</a:t>
            </a:r>
            <a:endParaRPr lang="en-US" altLang="ko-KR" sz="1500" dirty="0">
              <a:latin typeface="+mn-ea"/>
            </a:endParaRPr>
          </a:p>
          <a:p>
            <a:pPr marL="342900" indent="-342900">
              <a:buAutoNum type="arabicParenBoth"/>
            </a:pPr>
            <a:endParaRPr lang="en-US" altLang="ko-KR" sz="1500" dirty="0">
              <a:latin typeface="+mn-ea"/>
            </a:endParaRPr>
          </a:p>
          <a:p>
            <a:r>
              <a:rPr lang="ko-KR" altLang="en-US" sz="1500" dirty="0">
                <a:latin typeface="+mn-ea"/>
              </a:rPr>
              <a:t>전기적신호</a:t>
            </a:r>
            <a:r>
              <a:rPr lang="en-US" altLang="ko-KR" sz="1500" dirty="0">
                <a:latin typeface="+mn-ea"/>
              </a:rPr>
              <a:t>(signal)</a:t>
            </a:r>
            <a:r>
              <a:rPr lang="ko-KR" altLang="en-US" sz="1500" dirty="0">
                <a:latin typeface="+mn-ea"/>
              </a:rPr>
              <a:t>을 받는 전자 기기의 신호를 증폭시키는 증폭회로 부분과 </a:t>
            </a:r>
            <a:r>
              <a:rPr lang="ko-KR" altLang="en-US" sz="1500" dirty="0" err="1">
                <a:latin typeface="+mn-ea"/>
              </a:rPr>
              <a:t>동력원으로서의</a:t>
            </a:r>
            <a:r>
              <a:rPr lang="ko-KR" altLang="en-US" sz="1500" dirty="0">
                <a:latin typeface="+mn-ea"/>
              </a:rPr>
              <a:t> 전원장치가 있습니다</a:t>
            </a:r>
            <a:r>
              <a:rPr lang="en-US" altLang="ko-KR" sz="1500" dirty="0">
                <a:latin typeface="+mn-ea"/>
              </a:rPr>
              <a:t>.</a:t>
            </a:r>
          </a:p>
          <a:p>
            <a:endParaRPr lang="en-US" altLang="ko-KR" sz="1500" dirty="0">
              <a:latin typeface="+mn-ea"/>
            </a:endParaRPr>
          </a:p>
          <a:p>
            <a:r>
              <a:rPr lang="en-US" altLang="ko-KR" sz="1500" dirty="0">
                <a:latin typeface="+mn-ea"/>
              </a:rPr>
              <a:t>(2) </a:t>
            </a:r>
            <a:r>
              <a:rPr lang="ko-KR" altLang="en-US" sz="1500" dirty="0">
                <a:latin typeface="+mn-ea"/>
              </a:rPr>
              <a:t>전원장치의 구성</a:t>
            </a:r>
            <a:endParaRPr lang="en-US" altLang="ko-KR" sz="1500" dirty="0">
              <a:latin typeface="+mn-ea"/>
            </a:endParaRPr>
          </a:p>
          <a:p>
            <a:endParaRPr lang="en-US" altLang="ko-KR" sz="1500" dirty="0">
              <a:latin typeface="+mn-ea"/>
            </a:endParaRPr>
          </a:p>
          <a:p>
            <a:r>
              <a:rPr lang="ko-KR" altLang="en-US" sz="1500" dirty="0">
                <a:latin typeface="+mn-ea"/>
              </a:rPr>
              <a:t>전원장치는 증폭회로 부분에 직류를 공급하는 방법</a:t>
            </a:r>
            <a:endParaRPr lang="en-US" altLang="ko-KR" sz="1500" dirty="0">
              <a:latin typeface="+mn-ea"/>
            </a:endParaRPr>
          </a:p>
          <a:p>
            <a:endParaRPr lang="en-US" altLang="ko-KR" sz="1500" dirty="0">
              <a:latin typeface="+mn-ea"/>
            </a:endParaRPr>
          </a:p>
          <a:p>
            <a:pPr marL="342900" indent="-342900">
              <a:buAutoNum type="arabicPeriod"/>
            </a:pPr>
            <a:r>
              <a:rPr lang="ko-KR" altLang="en-US" sz="1500" dirty="0">
                <a:latin typeface="+mn-ea"/>
              </a:rPr>
              <a:t>직류를 직접 공급하는 </a:t>
            </a:r>
            <a:r>
              <a:rPr lang="ko-KR" altLang="en-US" sz="1500" dirty="0" err="1">
                <a:latin typeface="+mn-ea"/>
              </a:rPr>
              <a:t>밧데리</a:t>
            </a:r>
            <a:r>
              <a:rPr lang="ko-KR" altLang="en-US" sz="1500" dirty="0">
                <a:latin typeface="+mn-ea"/>
              </a:rPr>
              <a:t> 종류를 사용합니다</a:t>
            </a:r>
            <a:r>
              <a:rPr lang="en-US" altLang="ko-KR" sz="1500" dirty="0">
                <a:latin typeface="+mn-ea"/>
              </a:rPr>
              <a:t>.</a:t>
            </a:r>
          </a:p>
          <a:p>
            <a:pPr marL="342900" indent="-342900">
              <a:buAutoNum type="arabicPeriod"/>
            </a:pPr>
            <a:endParaRPr lang="en-US" altLang="ko-KR" sz="1500" dirty="0">
              <a:latin typeface="+mn-ea"/>
            </a:endParaRPr>
          </a:p>
          <a:p>
            <a:r>
              <a:rPr lang="ko-KR" altLang="en-US" sz="1500" dirty="0">
                <a:latin typeface="+mn-ea"/>
              </a:rPr>
              <a:t>직류를 공급하는 </a:t>
            </a:r>
            <a:r>
              <a:rPr lang="ko-KR" altLang="en-US" sz="1500" dirty="0" err="1">
                <a:latin typeface="+mn-ea"/>
              </a:rPr>
              <a:t>밧데리는</a:t>
            </a:r>
            <a:r>
              <a:rPr lang="ko-KR" altLang="en-US" sz="1500" dirty="0">
                <a:latin typeface="+mn-ea"/>
              </a:rPr>
              <a:t> 전압만 맞으면 특별한 장치 없이 바로 전자 기기의 전원장치로 이용 가능합니다</a:t>
            </a:r>
            <a:r>
              <a:rPr lang="en-US" altLang="ko-KR" sz="1500" dirty="0">
                <a:latin typeface="+mn-ea"/>
              </a:rPr>
              <a:t>.</a:t>
            </a:r>
          </a:p>
          <a:p>
            <a:pPr marL="342900" indent="-342900">
              <a:buAutoNum type="arabicPeriod"/>
            </a:pPr>
            <a:endParaRPr lang="en-US" altLang="ko-KR" sz="1500" dirty="0">
              <a:latin typeface="+mn-ea"/>
            </a:endParaRPr>
          </a:p>
          <a:p>
            <a:r>
              <a:rPr lang="en-US" altLang="ko-KR" sz="1500" dirty="0">
                <a:latin typeface="+mn-ea"/>
              </a:rPr>
              <a:t>2. </a:t>
            </a:r>
            <a:r>
              <a:rPr lang="ko-KR" altLang="en-US" sz="1500" dirty="0">
                <a:latin typeface="+mn-ea"/>
              </a:rPr>
              <a:t>가정에 공급되는 교류를 직류로 바꿉니다</a:t>
            </a:r>
            <a:r>
              <a:rPr lang="en-US" altLang="ko-KR" sz="1500" dirty="0">
                <a:latin typeface="+mn-ea"/>
              </a:rPr>
              <a:t>.</a:t>
            </a:r>
          </a:p>
          <a:p>
            <a:endParaRPr lang="en-US" altLang="ko-KR" sz="1500" dirty="0">
              <a:latin typeface="+mn-ea"/>
            </a:endParaRPr>
          </a:p>
          <a:p>
            <a:r>
              <a:rPr lang="ko-KR" altLang="en-US" sz="1500" dirty="0">
                <a:latin typeface="+mn-ea"/>
              </a:rPr>
              <a:t>가정에 공급되는 교류를 직류로 바꾸는 방법</a:t>
            </a:r>
            <a:endParaRPr lang="en-US" altLang="ko-KR" sz="1500" dirty="0">
              <a:latin typeface="+mn-ea"/>
            </a:endParaRPr>
          </a:p>
          <a:p>
            <a:r>
              <a:rPr lang="en-US" altLang="ko-KR" sz="1500" dirty="0">
                <a:solidFill>
                  <a:srgbClr val="FF0000"/>
                </a:solidFill>
                <a:latin typeface="+mn-ea"/>
              </a:rPr>
              <a:t>--------------------------------------------------------------------------------------</a:t>
            </a:r>
          </a:p>
          <a:p>
            <a:r>
              <a:rPr lang="ko-KR" altLang="en-US" sz="1500" dirty="0">
                <a:solidFill>
                  <a:srgbClr val="FF0000"/>
                </a:solidFill>
                <a:latin typeface="+mn-ea"/>
              </a:rPr>
              <a:t>교류의 변압 </a:t>
            </a:r>
            <a:r>
              <a:rPr lang="en-US" altLang="ko-KR" sz="1500" dirty="0">
                <a:solidFill>
                  <a:srgbClr val="FF0000"/>
                </a:solidFill>
                <a:latin typeface="+mn-ea"/>
              </a:rPr>
              <a:t>-&gt; </a:t>
            </a:r>
            <a:r>
              <a:rPr lang="ko-KR" altLang="en-US" sz="1500" dirty="0">
                <a:solidFill>
                  <a:srgbClr val="FF0000"/>
                </a:solidFill>
                <a:latin typeface="+mn-ea"/>
              </a:rPr>
              <a:t>정류</a:t>
            </a:r>
            <a:r>
              <a:rPr lang="en-US" altLang="ko-KR" sz="1500" dirty="0">
                <a:solidFill>
                  <a:srgbClr val="FF0000"/>
                </a:solidFill>
                <a:latin typeface="+mn-ea"/>
              </a:rPr>
              <a:t>(</a:t>
            </a:r>
            <a:r>
              <a:rPr lang="ko-KR" altLang="en-US" sz="1500" dirty="0">
                <a:solidFill>
                  <a:srgbClr val="FF0000"/>
                </a:solidFill>
                <a:latin typeface="+mn-ea"/>
              </a:rPr>
              <a:t>직류화</a:t>
            </a:r>
            <a:r>
              <a:rPr lang="en-US" altLang="ko-KR" sz="1500" dirty="0">
                <a:solidFill>
                  <a:srgbClr val="FF0000"/>
                </a:solidFill>
                <a:latin typeface="+mn-ea"/>
              </a:rPr>
              <a:t>) -&gt; </a:t>
            </a:r>
            <a:r>
              <a:rPr lang="ko-KR" altLang="en-US" sz="1500" dirty="0" err="1">
                <a:solidFill>
                  <a:srgbClr val="FF0000"/>
                </a:solidFill>
                <a:latin typeface="+mn-ea"/>
              </a:rPr>
              <a:t>평활</a:t>
            </a:r>
            <a:r>
              <a:rPr lang="ko-KR" altLang="en-US" sz="1500" dirty="0">
                <a:solidFill>
                  <a:srgbClr val="FF0000"/>
                </a:solidFill>
                <a:latin typeface="+mn-ea"/>
              </a:rPr>
              <a:t> </a:t>
            </a:r>
            <a:r>
              <a:rPr lang="en-US" altLang="ko-KR" sz="1500" dirty="0">
                <a:solidFill>
                  <a:srgbClr val="FF0000"/>
                </a:solidFill>
                <a:latin typeface="+mn-ea"/>
              </a:rPr>
              <a:t>-&gt; </a:t>
            </a:r>
            <a:r>
              <a:rPr lang="ko-KR" altLang="en-US" sz="1500" dirty="0">
                <a:solidFill>
                  <a:srgbClr val="FF0000"/>
                </a:solidFill>
                <a:latin typeface="+mn-ea"/>
              </a:rPr>
              <a:t>정전압화</a:t>
            </a:r>
            <a:endParaRPr lang="en-US" altLang="ko-KR" sz="1500" dirty="0">
              <a:solidFill>
                <a:srgbClr val="FF0000"/>
              </a:solidFill>
              <a:latin typeface="+mn-ea"/>
            </a:endParaRPr>
          </a:p>
          <a:p>
            <a:r>
              <a:rPr lang="en-US" altLang="ko-KR" sz="1500" dirty="0">
                <a:solidFill>
                  <a:srgbClr val="FF0000"/>
                </a:solidFill>
                <a:latin typeface="+mn-ea"/>
              </a:rPr>
              <a:t>--------------------------------------------------------------------------------------</a:t>
            </a:r>
          </a:p>
          <a:p>
            <a:r>
              <a:rPr lang="en-US" altLang="ko-KR" sz="1500" dirty="0">
                <a:solidFill>
                  <a:schemeClr val="accent1"/>
                </a:solidFill>
                <a:latin typeface="+mn-ea"/>
              </a:rPr>
              <a:t>*</a:t>
            </a:r>
            <a:r>
              <a:rPr lang="ko-KR" altLang="en-US" sz="1500" dirty="0" err="1">
                <a:solidFill>
                  <a:schemeClr val="accent1"/>
                </a:solidFill>
                <a:latin typeface="+mn-ea"/>
              </a:rPr>
              <a:t>평활</a:t>
            </a:r>
            <a:r>
              <a:rPr lang="ko-KR" altLang="en-US" sz="1500" dirty="0">
                <a:solidFill>
                  <a:schemeClr val="accent1"/>
                </a:solidFill>
                <a:latin typeface="+mn-ea"/>
              </a:rPr>
              <a:t> </a:t>
            </a:r>
            <a:r>
              <a:rPr lang="en-US" altLang="ko-KR" sz="1500" dirty="0">
                <a:solidFill>
                  <a:schemeClr val="accent1"/>
                </a:solidFill>
                <a:latin typeface="+mn-ea"/>
              </a:rPr>
              <a:t>: </a:t>
            </a:r>
            <a:r>
              <a:rPr lang="ko-KR" altLang="en-US" sz="1500" dirty="0">
                <a:solidFill>
                  <a:schemeClr val="accent1"/>
                </a:solidFill>
                <a:latin typeface="+mn-ea"/>
              </a:rPr>
              <a:t>완전한 직류로 바꾸는 과정</a:t>
            </a:r>
            <a:endParaRPr lang="en-US" altLang="ko-KR" sz="1500" dirty="0">
              <a:solidFill>
                <a:schemeClr val="accent1"/>
              </a:solidFill>
              <a:latin typeface="+mn-ea"/>
            </a:endParaRPr>
          </a:p>
          <a:p>
            <a:r>
              <a:rPr lang="en-US" altLang="ko-KR" sz="1500" dirty="0">
                <a:solidFill>
                  <a:schemeClr val="accent1"/>
                </a:solidFill>
                <a:latin typeface="+mn-ea"/>
              </a:rPr>
              <a:t>*</a:t>
            </a:r>
            <a:r>
              <a:rPr lang="ko-KR" altLang="en-US" sz="1500" dirty="0" err="1">
                <a:solidFill>
                  <a:schemeClr val="accent1"/>
                </a:solidFill>
                <a:latin typeface="+mn-ea"/>
              </a:rPr>
              <a:t>정전압</a:t>
            </a:r>
            <a:r>
              <a:rPr lang="ko-KR" altLang="en-US" sz="1500" dirty="0">
                <a:solidFill>
                  <a:schemeClr val="accent1"/>
                </a:solidFill>
                <a:latin typeface="+mn-ea"/>
              </a:rPr>
              <a:t> </a:t>
            </a:r>
            <a:r>
              <a:rPr lang="en-US" altLang="ko-KR" sz="1500" dirty="0">
                <a:solidFill>
                  <a:schemeClr val="accent1"/>
                </a:solidFill>
                <a:latin typeface="+mn-ea"/>
              </a:rPr>
              <a:t>: </a:t>
            </a:r>
            <a:r>
              <a:rPr lang="ko-KR" altLang="en-US" sz="1500" dirty="0">
                <a:solidFill>
                  <a:schemeClr val="accent1"/>
                </a:solidFill>
                <a:latin typeface="+mn-ea"/>
              </a:rPr>
              <a:t>일정전압</a:t>
            </a:r>
          </a:p>
        </p:txBody>
      </p:sp>
    </p:spTree>
    <p:extLst>
      <p:ext uri="{BB962C8B-B14F-4D97-AF65-F5344CB8AC3E}">
        <p14:creationId xmlns:p14="http://schemas.microsoft.com/office/powerpoint/2010/main" val="1166882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9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9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9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9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9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9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CDE5365-1D32-4950-864F-73A846A411F0}"/>
              </a:ext>
            </a:extLst>
          </p:cNvPr>
          <p:cNvSpPr txBox="1"/>
          <p:nvPr/>
        </p:nvSpPr>
        <p:spPr>
          <a:xfrm>
            <a:off x="0" y="0"/>
            <a:ext cx="28860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0" dirty="0">
                <a:latin typeface="+mn-ea"/>
              </a:rPr>
              <a:t>[</a:t>
            </a:r>
            <a:r>
              <a:rPr lang="ko-KR" altLang="en-US" sz="4000" dirty="0">
                <a:latin typeface="+mn-ea"/>
              </a:rPr>
              <a:t>온도 제어</a:t>
            </a:r>
            <a:r>
              <a:rPr lang="en-US" altLang="ko-KR" sz="4000" dirty="0">
                <a:latin typeface="+mn-ea"/>
              </a:rPr>
              <a:t>]</a:t>
            </a:r>
            <a:endParaRPr lang="ko-KR" altLang="en-US" sz="4000" dirty="0">
              <a:latin typeface="+mn-ea"/>
            </a:endParaRPr>
          </a:p>
        </p:txBody>
      </p:sp>
      <p:pic>
        <p:nvPicPr>
          <p:cNvPr id="6145" name="_x195425816" descr="EMB0000167888b3">
            <a:extLst>
              <a:ext uri="{FF2B5EF4-FFF2-40B4-BE49-F238E27FC236}">
                <a16:creationId xmlns:a16="http://schemas.microsoft.com/office/drawing/2014/main" id="{05BFEC97-8B8A-4471-BE3C-A79C3F533F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" y="1168400"/>
            <a:ext cx="3822709" cy="3346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55648698-14E4-42D0-9E78-1B205202C6E1}"/>
              </a:ext>
            </a:extLst>
          </p:cNvPr>
          <p:cNvSpPr/>
          <p:nvPr/>
        </p:nvSpPr>
        <p:spPr>
          <a:xfrm>
            <a:off x="1559542" y="4045994"/>
            <a:ext cx="824265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fontAlgn="base" latinLnBrk="1">
              <a:lnSpc>
                <a:spcPct val="160000"/>
              </a:lnSpc>
            </a:pPr>
            <a:r>
              <a:rPr lang="en-US" altLang="ko-KR" b="1" kern="0" dirty="0">
                <a:solidFill>
                  <a:srgbClr val="000000"/>
                </a:solidFill>
                <a:ea typeface="함초롬바탕" panose="02030504000101010101" pitchFamily="18" charset="-127"/>
              </a:rPr>
              <a:t>※</a:t>
            </a:r>
            <a:r>
              <a:rPr lang="en-US" altLang="ko-KR" b="1" kern="0" dirty="0">
                <a:solidFill>
                  <a:srgbClr val="000000"/>
                </a:solidFill>
                <a:latin typeface="함초롬바탕" panose="02030504000101010101" pitchFamily="18" charset="-127"/>
              </a:rPr>
              <a:t>SCR</a:t>
            </a:r>
            <a:endParaRPr lang="en-US" altLang="ko-KR" kern="0" dirty="0">
              <a:solidFill>
                <a:srgbClr val="000000"/>
              </a:solidFill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5AD0A4E1-1D5E-4E92-B1AE-AFB17FBA3DC9}"/>
              </a:ext>
            </a:extLst>
          </p:cNvPr>
          <p:cNvSpPr/>
          <p:nvPr/>
        </p:nvSpPr>
        <p:spPr>
          <a:xfrm>
            <a:off x="4438650" y="1168400"/>
            <a:ext cx="64389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 fontAlgn="base" latinLnBrk="1">
              <a:lnSpc>
                <a:spcPct val="160000"/>
              </a:lnSpc>
              <a:buFont typeface="Wingdings" panose="05000000000000000000" pitchFamily="2" charset="2"/>
              <a:buChar char="l"/>
            </a:pPr>
            <a:r>
              <a:rPr lang="ko-KR" altLang="en-US" sz="1500" kern="0" dirty="0">
                <a:solidFill>
                  <a:srgbClr val="000000"/>
                </a:solidFill>
                <a:latin typeface="+mn-ea"/>
              </a:rPr>
              <a:t>온도제어 </a:t>
            </a:r>
          </a:p>
          <a:p>
            <a:pPr algn="just" fontAlgn="base" latinLnBrk="1">
              <a:lnSpc>
                <a:spcPct val="160000"/>
              </a:lnSpc>
            </a:pPr>
            <a:r>
              <a:rPr lang="ko-KR" altLang="en-US" sz="1500" kern="0" dirty="0">
                <a:solidFill>
                  <a:srgbClr val="000000"/>
                </a:solidFill>
                <a:latin typeface="+mn-ea"/>
              </a:rPr>
              <a:t>전기장판과 연결되어 있는 조절기 내부 회로기판에 </a:t>
            </a:r>
            <a:r>
              <a:rPr lang="en-US" altLang="ko-KR" sz="1500" kern="0" dirty="0">
                <a:solidFill>
                  <a:srgbClr val="000000"/>
                </a:solidFill>
                <a:latin typeface="+mn-ea"/>
              </a:rPr>
              <a:t>SCR </a:t>
            </a:r>
            <a:r>
              <a:rPr lang="ko-KR" altLang="en-US" sz="1500" kern="0" dirty="0">
                <a:solidFill>
                  <a:srgbClr val="000000"/>
                </a:solidFill>
                <a:latin typeface="+mn-ea"/>
              </a:rPr>
              <a:t>또는 </a:t>
            </a:r>
            <a:r>
              <a:rPr lang="en-US" altLang="ko-KR" sz="1500" kern="0" dirty="0">
                <a:solidFill>
                  <a:srgbClr val="000000"/>
                </a:solidFill>
                <a:latin typeface="+mn-ea"/>
              </a:rPr>
              <a:t>TRIAC </a:t>
            </a:r>
            <a:r>
              <a:rPr lang="ko-KR" altLang="en-US" sz="1500" kern="0" dirty="0">
                <a:solidFill>
                  <a:srgbClr val="000000"/>
                </a:solidFill>
                <a:latin typeface="+mn-ea"/>
              </a:rPr>
              <a:t>이라는 반도체소자로 교류전기의 전류가 통과하는 위상 </a:t>
            </a:r>
            <a:r>
              <a:rPr lang="en-US" altLang="ko-KR" sz="1500" kern="0" dirty="0">
                <a:solidFill>
                  <a:srgbClr val="000000"/>
                </a:solidFill>
                <a:latin typeface="+mn-ea"/>
              </a:rPr>
              <a:t>(</a:t>
            </a:r>
            <a:r>
              <a:rPr lang="ko-KR" altLang="en-US" sz="1500" kern="0" dirty="0">
                <a:solidFill>
                  <a:srgbClr val="000000"/>
                </a:solidFill>
                <a:latin typeface="+mn-ea"/>
              </a:rPr>
              <a:t>유통 각</a:t>
            </a:r>
            <a:r>
              <a:rPr lang="en-US" altLang="ko-KR" sz="1500" kern="0" dirty="0">
                <a:solidFill>
                  <a:srgbClr val="000000"/>
                </a:solidFill>
                <a:latin typeface="+mn-ea"/>
              </a:rPr>
              <a:t>=</a:t>
            </a:r>
            <a:r>
              <a:rPr lang="ko-KR" altLang="en-US" sz="1500" kern="0" dirty="0">
                <a:solidFill>
                  <a:srgbClr val="000000"/>
                </a:solidFill>
                <a:latin typeface="+mn-ea"/>
              </a:rPr>
              <a:t>전류 통과 폭</a:t>
            </a:r>
            <a:r>
              <a:rPr lang="en-US" altLang="ko-KR" sz="1500" kern="0" dirty="0">
                <a:solidFill>
                  <a:srgbClr val="000000"/>
                </a:solidFill>
                <a:latin typeface="+mn-ea"/>
              </a:rPr>
              <a:t>)</a:t>
            </a:r>
            <a:r>
              <a:rPr lang="ko-KR" altLang="en-US" sz="1500" kern="0" dirty="0">
                <a:solidFill>
                  <a:srgbClr val="000000"/>
                </a:solidFill>
                <a:latin typeface="+mn-ea"/>
              </a:rPr>
              <a:t>을 조절합니다</a:t>
            </a:r>
            <a:r>
              <a:rPr lang="en-US" altLang="ko-KR" sz="1500" kern="0" dirty="0">
                <a:solidFill>
                  <a:srgbClr val="000000"/>
                </a:solidFill>
                <a:latin typeface="+mn-ea"/>
              </a:rPr>
              <a:t>.</a:t>
            </a:r>
          </a:p>
          <a:p>
            <a:pPr algn="just" fontAlgn="base" latinLnBrk="1">
              <a:lnSpc>
                <a:spcPct val="160000"/>
              </a:lnSpc>
            </a:pPr>
            <a:endParaRPr lang="en-US" altLang="ko-KR" sz="1500" kern="0" dirty="0">
              <a:solidFill>
                <a:srgbClr val="000000"/>
              </a:solidFill>
              <a:latin typeface="+mn-ea"/>
            </a:endParaRPr>
          </a:p>
          <a:p>
            <a:pPr marL="285750" indent="-285750" algn="just" fontAlgn="base" latinLnBrk="1">
              <a:lnSpc>
                <a:spcPct val="160000"/>
              </a:lnSpc>
              <a:buFont typeface="Wingdings" panose="05000000000000000000" pitchFamily="2" charset="2"/>
              <a:buChar char="l"/>
            </a:pPr>
            <a:r>
              <a:rPr lang="ko-KR" altLang="en-US" sz="1500" dirty="0">
                <a:latin typeface="+mn-ea"/>
              </a:rPr>
              <a:t>실리콘제어정류기</a:t>
            </a:r>
            <a:r>
              <a:rPr lang="en-US" altLang="ko-KR" sz="1500" dirty="0">
                <a:latin typeface="+mn-ea"/>
              </a:rPr>
              <a:t>(Silicon Controlled Rectifier, SCR)</a:t>
            </a:r>
            <a:r>
              <a:rPr lang="ko-KR" altLang="en-US" sz="1500" dirty="0">
                <a:latin typeface="+mn-ea"/>
              </a:rPr>
              <a:t>라고 불립니다</a:t>
            </a:r>
            <a:r>
              <a:rPr lang="en-US" altLang="ko-KR" sz="1500" dirty="0">
                <a:latin typeface="+mn-ea"/>
              </a:rPr>
              <a:t>.</a:t>
            </a:r>
          </a:p>
          <a:p>
            <a:pPr algn="just" fontAlgn="base" latinLnBrk="1">
              <a:lnSpc>
                <a:spcPct val="160000"/>
              </a:lnSpc>
            </a:pPr>
            <a:r>
              <a:rPr lang="en-US" altLang="ko-KR" sz="1500" dirty="0">
                <a:latin typeface="+mn-ea"/>
              </a:rPr>
              <a:t>PNPN</a:t>
            </a:r>
            <a:r>
              <a:rPr lang="ko-KR" altLang="en-US" sz="1500" dirty="0">
                <a:latin typeface="+mn-ea"/>
              </a:rPr>
              <a:t>의 </a:t>
            </a:r>
            <a:r>
              <a:rPr lang="en-US" altLang="ko-KR" sz="1500" dirty="0">
                <a:latin typeface="+mn-ea"/>
              </a:rPr>
              <a:t>4</a:t>
            </a:r>
            <a:r>
              <a:rPr lang="ko-KR" altLang="en-US" sz="1500" dirty="0">
                <a:latin typeface="+mn-ea"/>
              </a:rPr>
              <a:t>중 구조를 하고 있습니다</a:t>
            </a:r>
            <a:r>
              <a:rPr lang="en-US" altLang="ko-KR" sz="1500" dirty="0">
                <a:latin typeface="+mn-ea"/>
              </a:rPr>
              <a:t>. P</a:t>
            </a:r>
            <a:r>
              <a:rPr lang="ko-KR" altLang="en-US" sz="1500" dirty="0">
                <a:latin typeface="+mn-ea"/>
              </a:rPr>
              <a:t>형 반도체로부터 게이트 단자를 꺼내고 있는 것을 </a:t>
            </a:r>
            <a:r>
              <a:rPr lang="en-US" altLang="ko-KR" sz="1500" dirty="0">
                <a:latin typeface="+mn-ea"/>
              </a:rPr>
              <a:t>P</a:t>
            </a:r>
            <a:r>
              <a:rPr lang="ko-KR" altLang="en-US" sz="1500" dirty="0">
                <a:latin typeface="+mn-ea"/>
              </a:rPr>
              <a:t>게이트</a:t>
            </a:r>
            <a:r>
              <a:rPr lang="en-US" altLang="ko-KR" sz="1500" dirty="0">
                <a:latin typeface="+mn-ea"/>
              </a:rPr>
              <a:t>, N</a:t>
            </a:r>
            <a:r>
              <a:rPr lang="ko-KR" altLang="en-US" sz="1500" dirty="0">
                <a:latin typeface="+mn-ea"/>
              </a:rPr>
              <a:t>형 반도체로부터 게이트 단자를 꺼내고 있는 것을 </a:t>
            </a:r>
            <a:r>
              <a:rPr lang="en-US" altLang="ko-KR" sz="1500" dirty="0">
                <a:latin typeface="+mn-ea"/>
              </a:rPr>
              <a:t>N</a:t>
            </a:r>
            <a:r>
              <a:rPr lang="ko-KR" altLang="en-US" sz="1500" dirty="0">
                <a:latin typeface="+mn-ea"/>
              </a:rPr>
              <a:t>게이트라고 부릅니다</a:t>
            </a:r>
            <a:r>
              <a:rPr lang="en-US" altLang="ko-KR" sz="1500" dirty="0">
                <a:latin typeface="+mn-ea"/>
              </a:rPr>
              <a:t>. </a:t>
            </a:r>
            <a:r>
              <a:rPr lang="ko-KR" altLang="en-US" sz="1500" dirty="0">
                <a:latin typeface="+mn-ea"/>
              </a:rPr>
              <a:t>원리는 그림과 같이 </a:t>
            </a:r>
            <a:r>
              <a:rPr lang="en-US" altLang="ko-KR" sz="1500" dirty="0">
                <a:latin typeface="+mn-ea"/>
              </a:rPr>
              <a:t>PNP </a:t>
            </a:r>
            <a:r>
              <a:rPr lang="ko-KR" altLang="en-US" sz="1500" dirty="0">
                <a:latin typeface="+mn-ea"/>
              </a:rPr>
              <a:t>트랜지스터와 </a:t>
            </a:r>
            <a:r>
              <a:rPr lang="en-US" altLang="ko-KR" sz="1500" dirty="0">
                <a:latin typeface="+mn-ea"/>
              </a:rPr>
              <a:t>NPN </a:t>
            </a:r>
            <a:r>
              <a:rPr lang="ko-KR" altLang="en-US" sz="1500" dirty="0">
                <a:latin typeface="+mn-ea"/>
              </a:rPr>
              <a:t>트랜지스터를 조합한 복합 회로와 등가입니다</a:t>
            </a:r>
            <a:r>
              <a:rPr lang="en-US" altLang="ko-KR" sz="1500" dirty="0">
                <a:latin typeface="+mn-ea"/>
              </a:rPr>
              <a:t>.</a:t>
            </a:r>
            <a:endParaRPr lang="ko-KR" altLang="en-US" sz="15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832885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A656DAD-02D7-43AD-831D-AA9CAFBDE540}"/>
              </a:ext>
            </a:extLst>
          </p:cNvPr>
          <p:cNvSpPr txBox="1"/>
          <p:nvPr/>
        </p:nvSpPr>
        <p:spPr>
          <a:xfrm>
            <a:off x="1114425" y="914399"/>
            <a:ext cx="935355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0" b="1" dirty="0">
                <a:latin typeface="+mn-ea"/>
              </a:rPr>
              <a:t>이상 </a:t>
            </a:r>
            <a:r>
              <a:rPr lang="en-US" altLang="ko-KR" sz="4000" b="1" dirty="0">
                <a:latin typeface="+mn-ea"/>
              </a:rPr>
              <a:t>3</a:t>
            </a:r>
            <a:r>
              <a:rPr lang="ko-KR" altLang="en-US" sz="4000" b="1" dirty="0">
                <a:latin typeface="+mn-ea"/>
              </a:rPr>
              <a:t>조 발표를 마치도록 하겠습니다</a:t>
            </a:r>
            <a:r>
              <a:rPr lang="en-US" altLang="ko-KR" sz="4000" b="1" dirty="0">
                <a:latin typeface="+mn-ea"/>
              </a:rPr>
              <a:t>.</a:t>
            </a:r>
          </a:p>
          <a:p>
            <a:pPr algn="ctr"/>
            <a:endParaRPr lang="en-US" altLang="ko-KR" sz="4000" b="1" dirty="0">
              <a:latin typeface="+mn-ea"/>
            </a:endParaRPr>
          </a:p>
          <a:p>
            <a:pPr algn="ctr"/>
            <a:endParaRPr lang="en-US" altLang="ko-KR" sz="4000" b="1" dirty="0">
              <a:latin typeface="+mn-ea"/>
            </a:endParaRPr>
          </a:p>
          <a:p>
            <a:pPr algn="ctr"/>
            <a:endParaRPr lang="en-US" altLang="ko-KR" sz="4000" b="1" dirty="0">
              <a:latin typeface="+mn-ea"/>
            </a:endParaRPr>
          </a:p>
          <a:p>
            <a:pPr algn="ctr"/>
            <a:r>
              <a:rPr lang="ko-KR" altLang="en-US" sz="4000" b="1" dirty="0">
                <a:latin typeface="+mn-ea"/>
              </a:rPr>
              <a:t>감사합니다</a:t>
            </a:r>
            <a:r>
              <a:rPr lang="en-US" altLang="ko-KR" sz="4000" b="1" dirty="0">
                <a:latin typeface="+mn-e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9767266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주요 이벤트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EE8011"/>
      </a:accent1>
      <a:accent2>
        <a:srgbClr val="CEC079"/>
      </a:accent2>
      <a:accent3>
        <a:srgbClr val="93A569"/>
      </a:accent3>
      <a:accent4>
        <a:srgbClr val="69A58B"/>
      </a:accent4>
      <a:accent5>
        <a:srgbClr val="6DAABD"/>
      </a:accent5>
      <a:accent6>
        <a:srgbClr val="B24A4B"/>
      </a:accent6>
      <a:hlink>
        <a:srgbClr val="EE8E11"/>
      </a:hlink>
      <a:folHlink>
        <a:srgbClr val="BFAE7F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686B1E04-F35C-4AB5-985D-0C358CA1105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145</TotalTime>
  <Words>677</Words>
  <Application>Microsoft Office PowerPoint</Application>
  <PresentationFormat>와이드스크린</PresentationFormat>
  <Paragraphs>112</Paragraphs>
  <Slides>11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21" baseType="lpstr">
      <vt:lpstr>HY견고딕</vt:lpstr>
      <vt:lpstr>HY헤드라인M</vt:lpstr>
      <vt:lpstr>굴림</vt:lpstr>
      <vt:lpstr>맑은 고딕</vt:lpstr>
      <vt:lpstr>맑은 고딕 (본문)</vt:lpstr>
      <vt:lpstr>함초롬바탕</vt:lpstr>
      <vt:lpstr>Arial</vt:lpstr>
      <vt:lpstr>Impact</vt:lpstr>
      <vt:lpstr>Wingdings</vt:lpstr>
      <vt:lpstr>주요 이벤트</vt:lpstr>
      <vt:lpstr>마이크로 프로세서 디지털 온도 제어 시스템 설계</vt:lpstr>
      <vt:lpstr>목차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마이크로 프로세서 디지털 온도 제어 시스템 설계</dc:title>
  <dc:creator>송인국</dc:creator>
  <cp:lastModifiedBy>송인국</cp:lastModifiedBy>
  <cp:revision>11</cp:revision>
  <dcterms:created xsi:type="dcterms:W3CDTF">2017-11-27T14:52:47Z</dcterms:created>
  <dcterms:modified xsi:type="dcterms:W3CDTF">2017-11-27T17:18:40Z</dcterms:modified>
</cp:coreProperties>
</file>