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0" r:id="rId7"/>
    <p:sldId id="264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88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66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774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5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587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15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58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30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314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8384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80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D5C6-4E4A-4EFD-A16D-F0870C453A4A}" type="datetimeFigureOut">
              <a:rPr lang="ko-KR" altLang="en-US" smtClean="0"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1F818-021B-4B3A-9E70-CBC9E7A02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33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/>
          </a:bodyPr>
          <a:lstStyle/>
          <a:p>
            <a:r>
              <a:rPr lang="ko-KR" altLang="en-US" sz="6000" b="1" dirty="0" smtClean="0"/>
              <a:t>초음파센서</a:t>
            </a:r>
            <a:endParaRPr lang="ko-KR" altLang="en-US" sz="6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95736" y="4509120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2016107012 </a:t>
            </a:r>
            <a:r>
              <a:rPr lang="ko-KR" altLang="en-US" dirty="0" smtClean="0">
                <a:solidFill>
                  <a:schemeClr val="tx1"/>
                </a:solidFill>
              </a:rPr>
              <a:t>송민주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2016107024 </a:t>
            </a:r>
            <a:r>
              <a:rPr lang="ko-KR" altLang="en-US" dirty="0" smtClean="0">
                <a:solidFill>
                  <a:schemeClr val="tx1"/>
                </a:solidFill>
              </a:rPr>
              <a:t>이예린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2016107061 </a:t>
            </a:r>
            <a:r>
              <a:rPr lang="ko-KR" altLang="en-US" dirty="0" smtClean="0">
                <a:solidFill>
                  <a:schemeClr val="tx1"/>
                </a:solidFill>
              </a:rPr>
              <a:t>임태현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r"/>
            <a:r>
              <a:rPr lang="en-US" altLang="ko-KR" dirty="0" smtClean="0">
                <a:solidFill>
                  <a:schemeClr val="tx1"/>
                </a:solidFill>
              </a:rPr>
              <a:t>2016107054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이병운</a:t>
            </a:r>
            <a:endParaRPr lang="en-US" altLang="ko-KR" dirty="0" smtClean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41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초음파센서란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912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b="1" dirty="0">
                <a:solidFill>
                  <a:srgbClr val="0070C0"/>
                </a:solidFill>
              </a:rPr>
              <a:t>초음파</a:t>
            </a:r>
            <a:r>
              <a:rPr lang="ko-KR" altLang="en-US" b="1" dirty="0"/>
              <a:t>란 성인이 들을 수 있는 범위 </a:t>
            </a:r>
            <a:r>
              <a:rPr lang="en-US" altLang="ko-KR" b="1" dirty="0"/>
              <a:t>20kHz</a:t>
            </a:r>
            <a:r>
              <a:rPr lang="ko-KR" altLang="en-US" b="1" dirty="0"/>
              <a:t>이상의 높은 주파수의 소리를 일컫는다</a:t>
            </a:r>
            <a:r>
              <a:rPr lang="en-US" altLang="ko-KR" b="1" dirty="0"/>
              <a:t>. </a:t>
            </a:r>
            <a:endParaRPr lang="en-US" altLang="ko-KR" b="1" dirty="0" smtClean="0"/>
          </a:p>
          <a:p>
            <a:pPr>
              <a:lnSpc>
                <a:spcPct val="170000"/>
              </a:lnSpc>
            </a:pPr>
            <a:r>
              <a:rPr lang="ko-KR" altLang="en-US" b="1" dirty="0" smtClean="0">
                <a:solidFill>
                  <a:srgbClr val="0070C0"/>
                </a:solidFill>
              </a:rPr>
              <a:t>초음파센서</a:t>
            </a:r>
            <a:r>
              <a:rPr lang="ko-KR" altLang="en-US" b="1" dirty="0" smtClean="0"/>
              <a:t>는 </a:t>
            </a:r>
            <a:r>
              <a:rPr lang="ko-KR" altLang="en-US" b="1" dirty="0"/>
              <a:t>어떠한 형태라도 무관하게 감지하며 초음파 펄스 발생장치인 초음파 센서는 검출대상물이나 그 표면에 의해 반사 </a:t>
            </a:r>
            <a:r>
              <a:rPr lang="ko-KR" altLang="en-US" b="1" dirty="0" smtClean="0"/>
              <a:t>되어진다</a:t>
            </a:r>
            <a:r>
              <a:rPr lang="en-US" altLang="ko-KR" b="1" dirty="0" smtClean="0"/>
              <a:t>. </a:t>
            </a:r>
            <a:r>
              <a:rPr lang="ko-KR" altLang="en-US" b="1" dirty="0"/>
              <a:t>또</a:t>
            </a:r>
            <a:r>
              <a:rPr lang="en-US" altLang="ko-KR" b="1" dirty="0"/>
              <a:t>, </a:t>
            </a:r>
            <a:r>
              <a:rPr lang="ko-KR" altLang="en-US" b="1" dirty="0" err="1"/>
              <a:t>수신부와</a:t>
            </a:r>
            <a:r>
              <a:rPr lang="ko-KR" altLang="en-US" b="1" dirty="0"/>
              <a:t> 송신부 </a:t>
            </a:r>
            <a:r>
              <a:rPr lang="ko-KR" altLang="en-US" b="1" dirty="0" err="1"/>
              <a:t>펄스사이에서</a:t>
            </a:r>
            <a:r>
              <a:rPr lang="ko-KR" altLang="en-US" b="1" dirty="0"/>
              <a:t> 서로 시간의 차이점에 의하여 검출대상물의 거리를 </a:t>
            </a:r>
            <a:r>
              <a:rPr lang="ko-KR" altLang="en-US" b="1" dirty="0" smtClean="0"/>
              <a:t>지정한다</a:t>
            </a:r>
            <a:r>
              <a:rPr lang="en-US" altLang="ko-KR" b="1" dirty="0" smtClean="0"/>
              <a:t>.</a:t>
            </a:r>
            <a:endParaRPr lang="ko-KR" altLang="en-US" b="1" dirty="0"/>
          </a:p>
          <a:p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0808"/>
            <a:ext cx="40386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5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b="1" dirty="0"/>
              <a:t>초음파 센서의 기본 구조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79512" y="1340768"/>
            <a:ext cx="4608512" cy="5328592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ko-KR" altLang="en-US" sz="1700" b="1" dirty="0" err="1">
                <a:solidFill>
                  <a:srgbClr val="0070C0"/>
                </a:solidFill>
              </a:rPr>
              <a:t>압전</a:t>
            </a:r>
            <a:r>
              <a:rPr lang="ko-KR" altLang="en-US" sz="1700" b="1" dirty="0">
                <a:solidFill>
                  <a:srgbClr val="0070C0"/>
                </a:solidFill>
              </a:rPr>
              <a:t> </a:t>
            </a:r>
            <a:r>
              <a:rPr lang="ko-KR" altLang="en-US" sz="1700" b="1" dirty="0" err="1" smtClean="0">
                <a:solidFill>
                  <a:srgbClr val="0070C0"/>
                </a:solidFill>
              </a:rPr>
              <a:t>진동자</a:t>
            </a:r>
            <a:r>
              <a:rPr lang="ko-KR" altLang="en-US" sz="1700" b="1" dirty="0" smtClean="0">
                <a:solidFill>
                  <a:srgbClr val="0070C0"/>
                </a:solidFill>
              </a:rPr>
              <a:t> </a:t>
            </a:r>
            <a:r>
              <a:rPr lang="en-US" altLang="ko-KR" sz="1700" b="1" dirty="0" smtClean="0"/>
              <a:t>: </a:t>
            </a:r>
            <a:r>
              <a:rPr lang="ko-KR" altLang="en-US" sz="1700" b="1" dirty="0"/>
              <a:t>센서에서 가장 중요한 요소는 초음파를 발생하고 수신하는 능동 소자</a:t>
            </a:r>
          </a:p>
          <a:p>
            <a:pPr>
              <a:lnSpc>
                <a:spcPct val="160000"/>
              </a:lnSpc>
            </a:pPr>
            <a:r>
              <a:rPr lang="ko-KR" altLang="en-US" sz="1700" b="1" dirty="0" smtClean="0">
                <a:solidFill>
                  <a:srgbClr val="0070C0"/>
                </a:solidFill>
              </a:rPr>
              <a:t>음향 </a:t>
            </a:r>
            <a:r>
              <a:rPr lang="ko-KR" altLang="en-US" sz="1700" b="1" dirty="0" err="1" smtClean="0">
                <a:solidFill>
                  <a:srgbClr val="0070C0"/>
                </a:solidFill>
              </a:rPr>
              <a:t>정합측</a:t>
            </a:r>
            <a:r>
              <a:rPr lang="ko-KR" altLang="en-US" sz="1700" b="1" dirty="0" smtClean="0">
                <a:solidFill>
                  <a:srgbClr val="0070C0"/>
                </a:solidFill>
              </a:rPr>
              <a:t> </a:t>
            </a:r>
            <a:r>
              <a:rPr lang="en-US" altLang="ko-KR" sz="1700" b="1" dirty="0" smtClean="0"/>
              <a:t>: </a:t>
            </a:r>
            <a:r>
              <a:rPr lang="ko-KR" altLang="en-US" sz="1700" b="1" dirty="0" err="1" smtClean="0"/>
              <a:t>진동자와</a:t>
            </a:r>
            <a:r>
              <a:rPr lang="ko-KR" altLang="en-US" sz="1700" b="1" dirty="0" smtClean="0"/>
              <a:t> </a:t>
            </a:r>
            <a:r>
              <a:rPr lang="ko-KR" altLang="en-US" sz="1700" b="1" dirty="0"/>
              <a:t>물 사이에 </a:t>
            </a:r>
            <a:r>
              <a:rPr lang="ko-KR" altLang="en-US" sz="1700" b="1" dirty="0" err="1"/>
              <a:t>정합층을</a:t>
            </a:r>
            <a:r>
              <a:rPr lang="ko-KR" altLang="en-US" sz="1700" b="1" dirty="0"/>
              <a:t> 두어서 초음파가 잘 전달되도록 해야 한다</a:t>
            </a:r>
            <a:r>
              <a:rPr lang="en-US" altLang="ko-KR" sz="1700" b="1" dirty="0"/>
              <a:t>. </a:t>
            </a:r>
          </a:p>
          <a:p>
            <a:pPr>
              <a:lnSpc>
                <a:spcPct val="160000"/>
              </a:lnSpc>
            </a:pPr>
            <a:r>
              <a:rPr lang="ko-KR" altLang="en-US" sz="1700" b="1" dirty="0" err="1" smtClean="0">
                <a:solidFill>
                  <a:srgbClr val="0070C0"/>
                </a:solidFill>
              </a:rPr>
              <a:t>후면층</a:t>
            </a:r>
            <a:r>
              <a:rPr lang="ko-KR" altLang="en-US" sz="1700" b="1" dirty="0" smtClean="0"/>
              <a:t> </a:t>
            </a:r>
            <a:r>
              <a:rPr lang="en-US" altLang="ko-KR" sz="1700" b="1" dirty="0" smtClean="0"/>
              <a:t>: </a:t>
            </a:r>
            <a:r>
              <a:rPr lang="ko-KR" altLang="en-US" sz="1700" b="1" dirty="0" smtClean="0"/>
              <a:t>후방으로 </a:t>
            </a:r>
            <a:r>
              <a:rPr lang="ko-KR" altLang="en-US" sz="1700" b="1" dirty="0"/>
              <a:t>방사된 초음파를 </a:t>
            </a:r>
            <a:r>
              <a:rPr lang="ko-KR" altLang="en-US" sz="1700" b="1" dirty="0" err="1"/>
              <a:t>흡수함으로서</a:t>
            </a:r>
            <a:r>
              <a:rPr lang="ko-KR" altLang="en-US" sz="1700" b="1" dirty="0"/>
              <a:t> 초음파 펄스의 길이를 줄이는 역할을 한다</a:t>
            </a:r>
            <a:r>
              <a:rPr lang="en-US" altLang="ko-KR" sz="1700" b="1" dirty="0"/>
              <a:t>. </a:t>
            </a:r>
            <a:endParaRPr lang="en-US" altLang="ko-KR" sz="1700" b="1" dirty="0" smtClean="0"/>
          </a:p>
          <a:p>
            <a:pPr>
              <a:lnSpc>
                <a:spcPct val="160000"/>
              </a:lnSpc>
            </a:pPr>
            <a:r>
              <a:rPr lang="en-US" altLang="ko-KR" sz="1700" b="1" dirty="0" smtClean="0">
                <a:solidFill>
                  <a:srgbClr val="0070C0"/>
                </a:solidFill>
              </a:rPr>
              <a:t>Tuning</a:t>
            </a:r>
            <a:r>
              <a:rPr lang="en-US" altLang="ko-KR" sz="1700" b="1" dirty="0" smtClean="0"/>
              <a:t> : </a:t>
            </a:r>
            <a:r>
              <a:rPr lang="ko-KR" altLang="en-US" sz="1700" b="1" dirty="0" err="1"/>
              <a:t>압전</a:t>
            </a:r>
            <a:r>
              <a:rPr lang="ko-KR" altLang="en-US" sz="1700" b="1" dirty="0"/>
              <a:t> </a:t>
            </a:r>
            <a:r>
              <a:rPr lang="ko-KR" altLang="en-US" sz="1700" b="1" dirty="0" err="1"/>
              <a:t>진동자는</a:t>
            </a:r>
            <a:r>
              <a:rPr lang="ko-KR" altLang="en-US" sz="1700" b="1" dirty="0"/>
              <a:t> 전기적 유전체로서 정전 용량을 갖고 있다</a:t>
            </a:r>
          </a:p>
          <a:p>
            <a:pPr>
              <a:lnSpc>
                <a:spcPct val="160000"/>
              </a:lnSpc>
            </a:pPr>
            <a:r>
              <a:rPr lang="ko-KR" altLang="en-US" sz="1700" b="1" dirty="0" smtClean="0">
                <a:solidFill>
                  <a:srgbClr val="0070C0"/>
                </a:solidFill>
              </a:rPr>
              <a:t>음향 렌즈 </a:t>
            </a:r>
            <a:r>
              <a:rPr lang="en-US" altLang="ko-KR" sz="1700" b="1" dirty="0" smtClean="0"/>
              <a:t>: </a:t>
            </a:r>
            <a:r>
              <a:rPr lang="ko-KR" altLang="en-US" sz="1700" b="1" dirty="0" smtClean="0"/>
              <a:t>초음파를 </a:t>
            </a:r>
            <a:r>
              <a:rPr lang="ko-KR" altLang="en-US" sz="1700" b="1" dirty="0" err="1"/>
              <a:t>집속시키기</a:t>
            </a:r>
            <a:r>
              <a:rPr lang="ko-KR" altLang="en-US" sz="1700" b="1" dirty="0"/>
              <a:t> 위해서는 여러 센서 소자를 시간차를 두어 </a:t>
            </a:r>
            <a:r>
              <a:rPr lang="ko-KR" altLang="en-US" sz="1700" b="1" dirty="0" smtClean="0"/>
              <a:t>동작</a:t>
            </a:r>
            <a:endParaRPr lang="en-US" altLang="ko-KR" sz="1700" b="1" dirty="0"/>
          </a:p>
          <a:p>
            <a:endParaRPr lang="ko-KR" altLang="en-US" sz="1800" b="1" dirty="0"/>
          </a:p>
          <a:p>
            <a:endParaRPr lang="ko-KR" altLang="en-US" sz="1800" dirty="0"/>
          </a:p>
          <a:p>
            <a:endParaRPr lang="ko-KR" altLang="en-US" sz="1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503476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4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/>
              <a:t>초음파 센서의 종류 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5536" y="1556792"/>
            <a:ext cx="4040188" cy="1800200"/>
          </a:xfrm>
        </p:spPr>
        <p:txBody>
          <a:bodyPr>
            <a:normAutofit fontScale="85000" lnSpcReduction="10000"/>
          </a:bodyPr>
          <a:lstStyle/>
          <a:p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>
                <a:solidFill>
                  <a:srgbClr val="0070C0"/>
                </a:solidFill>
              </a:rPr>
              <a:t>Sector </a:t>
            </a:r>
            <a:r>
              <a:rPr lang="ko-KR" altLang="en-US" dirty="0">
                <a:solidFill>
                  <a:srgbClr val="0070C0"/>
                </a:solidFill>
              </a:rPr>
              <a:t>주사용 </a:t>
            </a:r>
            <a:r>
              <a:rPr lang="ko-KR" altLang="en-US" dirty="0" smtClean="0">
                <a:solidFill>
                  <a:srgbClr val="0070C0"/>
                </a:solidFill>
              </a:rPr>
              <a:t>센서 </a:t>
            </a:r>
            <a:r>
              <a:rPr lang="en-US" altLang="ko-KR" dirty="0" smtClean="0"/>
              <a:t>: </a:t>
            </a:r>
            <a:r>
              <a:rPr lang="en-US" altLang="ko-KR" dirty="0"/>
              <a:t>sector </a:t>
            </a:r>
            <a:r>
              <a:rPr lang="ko-KR" altLang="en-US" dirty="0"/>
              <a:t>주사는 인체 표면의 한 점에서 부채꼴 처럼 여러 방향으로 주사하는 것</a:t>
            </a:r>
          </a:p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60032" y="4293096"/>
            <a:ext cx="4041775" cy="164787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선형배열센서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/>
              <a:t>선형 배열 센서는 센서가 여러 개의 가늘고 긴 미소 </a:t>
            </a:r>
            <a:r>
              <a:rPr lang="ko-KR" altLang="en-US" dirty="0" err="1"/>
              <a:t>진동자</a:t>
            </a:r>
            <a:r>
              <a:rPr lang="ko-KR" altLang="en-US" dirty="0"/>
              <a:t> 군으로 되어 </a:t>
            </a:r>
            <a:r>
              <a:rPr lang="ko-KR" altLang="en-US" dirty="0" smtClean="0"/>
              <a:t>있다</a:t>
            </a:r>
            <a:endParaRPr lang="ko-KR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3960451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4041775" cy="218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88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초음파 센서의 종류 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5536" y="4653136"/>
            <a:ext cx="4040188" cy="1800200"/>
          </a:xfrm>
        </p:spPr>
        <p:txBody>
          <a:bodyPr>
            <a:normAutofit fontScale="77500" lnSpcReduction="20000"/>
          </a:bodyPr>
          <a:lstStyle/>
          <a:p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동심환 </a:t>
            </a:r>
            <a:r>
              <a:rPr lang="ko-KR" altLang="en-US" dirty="0">
                <a:solidFill>
                  <a:srgbClr val="0070C0"/>
                </a:solidFill>
              </a:rPr>
              <a:t>배열 </a:t>
            </a:r>
            <a:r>
              <a:rPr lang="ko-KR" altLang="en-US" dirty="0" smtClean="0">
                <a:solidFill>
                  <a:srgbClr val="0070C0"/>
                </a:solidFill>
              </a:rPr>
              <a:t>센서 </a:t>
            </a:r>
            <a:r>
              <a:rPr lang="en-US" altLang="ko-KR" dirty="0" smtClean="0"/>
              <a:t>: </a:t>
            </a:r>
            <a:r>
              <a:rPr lang="ko-KR" altLang="en-US" dirty="0"/>
              <a:t>동심환 배열 센서는 </a:t>
            </a:r>
            <a:r>
              <a:rPr lang="ko-KR" altLang="en-US" dirty="0" err="1"/>
              <a:t>원판형의</a:t>
            </a:r>
            <a:r>
              <a:rPr lang="ko-KR" altLang="en-US" dirty="0"/>
              <a:t> </a:t>
            </a:r>
            <a:r>
              <a:rPr lang="ko-KR" altLang="en-US" dirty="0" err="1"/>
              <a:t>압전</a:t>
            </a:r>
            <a:r>
              <a:rPr lang="ko-KR" altLang="en-US" dirty="0"/>
              <a:t> 소자를 고리 모양으로 나눈 적은 수의 요소를 사용</a:t>
            </a:r>
          </a:p>
          <a:p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4008" y="1700808"/>
            <a:ext cx="4041775" cy="2880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900" b="1" dirty="0" err="1">
                <a:solidFill>
                  <a:srgbClr val="0070C0"/>
                </a:solidFill>
              </a:rPr>
              <a:t>컨벡스</a:t>
            </a:r>
            <a:r>
              <a:rPr lang="ko-KR" altLang="en-US" sz="1900" b="1" dirty="0">
                <a:solidFill>
                  <a:srgbClr val="0070C0"/>
                </a:solidFill>
              </a:rPr>
              <a:t> </a:t>
            </a:r>
            <a:r>
              <a:rPr lang="ko-KR" altLang="en-US" sz="1900" b="1" dirty="0" err="1">
                <a:solidFill>
                  <a:srgbClr val="0070C0"/>
                </a:solidFill>
              </a:rPr>
              <a:t>프로브</a:t>
            </a:r>
            <a:r>
              <a:rPr lang="en-US" altLang="ko-KR" sz="1900" b="1" dirty="0">
                <a:solidFill>
                  <a:srgbClr val="0070C0"/>
                </a:solidFill>
              </a:rPr>
              <a:t>(convey probe) </a:t>
            </a:r>
            <a:r>
              <a:rPr lang="en-US" altLang="ko-KR" sz="1900" b="1" dirty="0"/>
              <a:t>: </a:t>
            </a:r>
            <a:r>
              <a:rPr lang="ko-KR" altLang="en-US" sz="1900" b="1" dirty="0" err="1"/>
              <a:t>컨베스</a:t>
            </a:r>
            <a:r>
              <a:rPr lang="ko-KR" altLang="en-US" sz="1900" b="1" dirty="0"/>
              <a:t> </a:t>
            </a:r>
            <a:r>
              <a:rPr lang="ko-KR" altLang="en-US" sz="1900" b="1" dirty="0" err="1"/>
              <a:t>프로브는</a:t>
            </a:r>
            <a:r>
              <a:rPr lang="ko-KR" altLang="en-US" sz="1900" b="1" dirty="0"/>
              <a:t> 선형 배열 센서와 비슷하나 </a:t>
            </a:r>
            <a:r>
              <a:rPr lang="ko-KR" altLang="en-US" sz="1900" b="1" dirty="0" err="1"/>
              <a:t>압전</a:t>
            </a:r>
            <a:r>
              <a:rPr lang="ko-KR" altLang="en-US" sz="1900" b="1" dirty="0"/>
              <a:t> 진동자의 표면을 곡면으로 볼록한 형태가 되도록 배열시킨 것으로 </a:t>
            </a:r>
            <a:r>
              <a:rPr lang="ko-KR" altLang="en-US" sz="1900" b="1" dirty="0" err="1"/>
              <a:t>여러가지</a:t>
            </a:r>
            <a:r>
              <a:rPr lang="ko-KR" altLang="en-US" sz="1900" b="1" dirty="0"/>
              <a:t> 유리한 점이 있다</a:t>
            </a:r>
            <a:r>
              <a:rPr lang="en-US" altLang="ko-KR" b="1" dirty="0"/>
              <a:t>. </a:t>
            </a:r>
            <a:endParaRPr lang="ko-KR" altLang="en-US" b="1" dirty="0"/>
          </a:p>
          <a:p>
            <a:endParaRPr lang="ko-KR" alt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4040188" cy="2946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087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91680" y="692696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ko-KR" altLang="en-US" sz="4400" dirty="0" smtClean="0"/>
              <a:t>   회로도</a:t>
            </a:r>
            <a:endParaRPr lang="ko-KR" altLang="en-US" sz="4400" dirty="0"/>
          </a:p>
        </p:txBody>
      </p:sp>
      <p:pic>
        <p:nvPicPr>
          <p:cNvPr id="5" name="그림 개체 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0" r="8300"/>
          <a:stretch>
            <a:fillRect/>
          </a:stretch>
        </p:blipFill>
        <p:spPr>
          <a:xfrm>
            <a:off x="539552" y="1628800"/>
            <a:ext cx="8136904" cy="3610744"/>
          </a:xfrm>
        </p:spPr>
      </p:pic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7544" y="5517232"/>
            <a:ext cx="8064896" cy="804862"/>
          </a:xfrm>
        </p:spPr>
        <p:txBody>
          <a:bodyPr/>
          <a:lstStyle/>
          <a:p>
            <a:r>
              <a:rPr lang="en-US" altLang="ko-KR" sz="3200" b="1" dirty="0" smtClean="0"/>
              <a:t>IC1</a:t>
            </a:r>
            <a:r>
              <a:rPr lang="ko-KR" altLang="en-US" sz="3200" b="1" dirty="0" smtClean="0"/>
              <a:t>는 증폭회로이고 </a:t>
            </a:r>
            <a:r>
              <a:rPr lang="en-US" altLang="ko-KR" sz="3200" b="1" dirty="0" smtClean="0"/>
              <a:t>IC2</a:t>
            </a:r>
            <a:r>
              <a:rPr lang="ko-KR" altLang="en-US" sz="3200" b="1" dirty="0" smtClean="0"/>
              <a:t>는 비교기회로이다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01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35696" y="692696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ko-KR" altLang="en-US" sz="4400" dirty="0" smtClean="0"/>
              <a:t>회로도</a:t>
            </a:r>
            <a:endParaRPr lang="ko-KR" altLang="en-US" sz="440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7504" y="5661248"/>
            <a:ext cx="9036496" cy="804862"/>
          </a:xfrm>
        </p:spPr>
        <p:txBody>
          <a:bodyPr>
            <a:noAutofit/>
          </a:bodyPr>
          <a:lstStyle/>
          <a:p>
            <a:r>
              <a:rPr lang="ko-KR" altLang="en-US" sz="3200" b="1" dirty="0" smtClean="0"/>
              <a:t>송</a:t>
            </a:r>
            <a:r>
              <a:rPr lang="en-US" altLang="ko-KR" sz="3200" b="1" dirty="0" smtClean="0"/>
              <a:t>, </a:t>
            </a:r>
            <a:r>
              <a:rPr lang="ko-KR" altLang="en-US" sz="3200" b="1" dirty="0" smtClean="0"/>
              <a:t>수신 겸용 초음파 센서를 이용한 </a:t>
            </a:r>
            <a:r>
              <a:rPr lang="ko-KR" altLang="en-US" sz="3200" b="1" dirty="0" err="1" smtClean="0"/>
              <a:t>회로도이다</a:t>
            </a:r>
            <a:endParaRPr lang="ko-KR" altLang="en-US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r="16382"/>
          <a:stretch>
            <a:fillRect/>
          </a:stretch>
        </p:blipFill>
        <p:spPr bwMode="auto">
          <a:xfrm>
            <a:off x="539552" y="1628800"/>
            <a:ext cx="813690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71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218</Words>
  <Application>Microsoft Office PowerPoint</Application>
  <PresentationFormat>화면 슬라이드 쇼(4:3)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초음파센서</vt:lpstr>
      <vt:lpstr>초음파센서란?</vt:lpstr>
      <vt:lpstr>초음파 센서의 기본 구조 </vt:lpstr>
      <vt:lpstr>초음파 센서의 종류 </vt:lpstr>
      <vt:lpstr>초음파 센서의 종류 </vt:lpstr>
      <vt:lpstr>   회로도</vt:lpstr>
      <vt:lpstr>회로도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초음파센서</dc:title>
  <dc:creator>TG</dc:creator>
  <cp:lastModifiedBy>TG</cp:lastModifiedBy>
  <cp:revision>9</cp:revision>
  <dcterms:created xsi:type="dcterms:W3CDTF">2016-10-31T17:51:15Z</dcterms:created>
  <dcterms:modified xsi:type="dcterms:W3CDTF">2016-10-31T19:08:22Z</dcterms:modified>
</cp:coreProperties>
</file>