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9" r:id="rId3"/>
    <p:sldId id="257" r:id="rId4"/>
    <p:sldId id="263" r:id="rId5"/>
    <p:sldId id="258" r:id="rId6"/>
    <p:sldId id="261" r:id="rId7"/>
    <p:sldId id="260" r:id="rId8"/>
    <p:sldId id="262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54EE6B7-D1DC-46BB-B230-A23AE6B32B32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0A1EDAF-825F-4132-B233-1582A9075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서미스</a:t>
            </a:r>
            <a:r>
              <a:rPr lang="ko-KR" altLang="en-US" dirty="0" err="1"/>
              <a:t>터</a:t>
            </a:r>
            <a:r>
              <a:rPr lang="ko-KR" altLang="en-US" dirty="0" err="1" smtClean="0"/>
              <a:t>의</a:t>
            </a:r>
            <a:r>
              <a:rPr lang="ko-KR" altLang="en-US" dirty="0" smtClean="0"/>
              <a:t> 특성조사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학년 </a:t>
            </a:r>
            <a:r>
              <a:rPr lang="en-US" altLang="ko-KR" dirty="0" smtClean="0"/>
              <a:t>C</a:t>
            </a:r>
            <a:r>
              <a:rPr lang="ko-KR" altLang="en-US" dirty="0" smtClean="0"/>
              <a:t>반 </a:t>
            </a:r>
            <a:r>
              <a:rPr lang="en-US" altLang="ko-KR" dirty="0" smtClean="0"/>
              <a:t>5</a:t>
            </a:r>
            <a:r>
              <a:rPr lang="ko-KR" altLang="en-US" dirty="0" smtClean="0"/>
              <a:t>조 김기홍 이호열 </a:t>
            </a:r>
            <a:endParaRPr lang="en-US" altLang="ko-KR" dirty="0" smtClean="0"/>
          </a:p>
          <a:p>
            <a:r>
              <a:rPr lang="ko-KR" altLang="en-US" dirty="0" smtClean="0"/>
              <a:t>장시훈 배세훈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39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"/>
    </mc:Choice>
    <mc:Fallback xmlns="">
      <p:transition spd="slow" advTm="97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642910" y="836713"/>
            <a:ext cx="7772400" cy="1080119"/>
          </a:xfrm>
        </p:spPr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1000100" y="3068960"/>
            <a:ext cx="7129490" cy="2880320"/>
          </a:xfrm>
        </p:spPr>
        <p:txBody>
          <a:bodyPr>
            <a:normAutofit/>
          </a:bodyPr>
          <a:lstStyle/>
          <a:p>
            <a:pPr algn="l"/>
            <a:endParaRPr lang="en-US" altLang="ko-KR" dirty="0" smtClean="0"/>
          </a:p>
          <a:p>
            <a:pPr algn="l"/>
            <a:r>
              <a:rPr lang="en-US" altLang="ko-KR" dirty="0" smtClean="0"/>
              <a:t>1.</a:t>
            </a:r>
            <a:r>
              <a:rPr lang="ko-KR" altLang="en-US" dirty="0" err="1" smtClean="0"/>
              <a:t>서미스터의</a:t>
            </a:r>
            <a:r>
              <a:rPr lang="ko-KR" altLang="en-US" dirty="0" smtClean="0"/>
              <a:t> 종류</a:t>
            </a:r>
            <a:r>
              <a:rPr lang="en-US" altLang="ko-KR" dirty="0" smtClean="0"/>
              <a:t> (NTC, PTC, CTR)</a:t>
            </a:r>
          </a:p>
          <a:p>
            <a:pPr algn="l"/>
            <a:r>
              <a:rPr lang="en-US" altLang="ko-KR" dirty="0" smtClean="0"/>
              <a:t>2.</a:t>
            </a:r>
            <a:r>
              <a:rPr lang="ko-KR" altLang="en-US" dirty="0" err="1" smtClean="0"/>
              <a:t>서미스터</a:t>
            </a:r>
            <a:r>
              <a:rPr lang="ko-KR" altLang="en-US" dirty="0" smtClean="0"/>
              <a:t> 각각의 설명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3.</a:t>
            </a:r>
            <a:r>
              <a:rPr lang="ko-KR" altLang="en-US" dirty="0" smtClean="0"/>
              <a:t>마이크로프로세서와 </a:t>
            </a:r>
            <a:r>
              <a:rPr lang="ko-KR" altLang="en-US" dirty="0" err="1" smtClean="0"/>
              <a:t>서미스터</a:t>
            </a:r>
            <a:r>
              <a:rPr lang="ko-KR" altLang="en-US" dirty="0" smtClean="0"/>
              <a:t> 연결 도면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210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"/>
    </mc:Choice>
    <mc:Fallback xmlns="">
      <p:transition spd="slow" advTm="63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                                      </a:t>
            </a:r>
            <a:r>
              <a:rPr lang="en-US" altLang="ko-KR" sz="3600" b="1" dirty="0" smtClean="0"/>
              <a:t>NTC </a:t>
            </a:r>
            <a:r>
              <a:rPr lang="ko-KR" altLang="en-US" sz="3600" b="1" dirty="0" err="1" smtClean="0"/>
              <a:t>서미스터</a:t>
            </a:r>
            <a:r>
              <a:rPr lang="en-US" altLang="ko-KR" sz="3600" b="1" dirty="0" smtClean="0"/>
              <a:t>                 </a:t>
            </a:r>
            <a:endParaRPr lang="en-US" altLang="ko-KR" sz="3600" b="1" dirty="0"/>
          </a:p>
          <a:p>
            <a:endParaRPr lang="en-US" altLang="ko-KR" sz="3600" b="1" dirty="0" smtClean="0"/>
          </a:p>
          <a:p>
            <a:pPr marL="0" indent="0">
              <a:buNone/>
            </a:pPr>
            <a:r>
              <a:rPr lang="ko-KR" altLang="en-US" sz="3600" b="1" dirty="0" smtClean="0"/>
              <a:t>  </a:t>
            </a:r>
            <a:r>
              <a:rPr lang="ko-KR" altLang="en-US" sz="3600" b="1" dirty="0" err="1" smtClean="0"/>
              <a:t>서미스터</a:t>
            </a:r>
            <a:r>
              <a:rPr lang="ko-KR" altLang="en-US" sz="3600" b="1" dirty="0" smtClean="0"/>
              <a:t>                </a:t>
            </a:r>
            <a:r>
              <a:rPr lang="en-US" altLang="ko-KR" sz="3600" b="1" dirty="0" smtClean="0"/>
              <a:t>PTC </a:t>
            </a:r>
            <a:r>
              <a:rPr lang="ko-KR" altLang="en-US" sz="3600" b="1" dirty="0" err="1" smtClean="0"/>
              <a:t>서미스터</a:t>
            </a:r>
            <a:endParaRPr lang="en-US" altLang="ko-KR" sz="3600" b="1" dirty="0" smtClean="0"/>
          </a:p>
          <a:p>
            <a:pPr marL="0" indent="0">
              <a:buNone/>
            </a:pPr>
            <a:endParaRPr lang="en-US" altLang="ko-KR" sz="3600" b="1" dirty="0"/>
          </a:p>
          <a:p>
            <a:pPr marL="0" indent="0">
              <a:buNone/>
            </a:pPr>
            <a:r>
              <a:rPr lang="en-US" altLang="ko-KR" sz="3600" b="1" dirty="0" smtClean="0"/>
              <a:t>                               CTR </a:t>
            </a:r>
            <a:r>
              <a:rPr lang="ko-KR" altLang="en-US" sz="3600" b="1" dirty="0" err="1" smtClean="0"/>
              <a:t>서미스터</a:t>
            </a:r>
            <a:endParaRPr lang="ko-KR" altLang="en-US" sz="3600" b="1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서미스터의</a:t>
            </a:r>
            <a:r>
              <a:rPr lang="ko-KR" altLang="en-US" dirty="0" smtClean="0"/>
              <a:t> 종류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 rot="19564499">
            <a:off x="3347912" y="2139123"/>
            <a:ext cx="978408" cy="556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화살표 5"/>
          <p:cNvSpPr/>
          <p:nvPr/>
        </p:nvSpPr>
        <p:spPr>
          <a:xfrm>
            <a:off x="3347911" y="31409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오른쪽 화살표 6"/>
          <p:cNvSpPr/>
          <p:nvPr/>
        </p:nvSpPr>
        <p:spPr>
          <a:xfrm rot="1604238">
            <a:off x="3298372" y="42712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99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"/>
    </mc:Choice>
    <mc:Fallback xmlns="">
      <p:transition spd="slow" advTm="51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806489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>
          <a:xfrm>
            <a:off x="467544" y="1412776"/>
            <a:ext cx="8215064" cy="4536504"/>
          </a:xfrm>
        </p:spPr>
        <p:txBody>
          <a:bodyPr>
            <a:noAutofit/>
          </a:bodyPr>
          <a:lstStyle/>
          <a:p>
            <a:pPr marL="109728" indent="0" fontAlgn="base">
              <a:buNone/>
            </a:pPr>
            <a:endParaRPr lang="ko-KR" altLang="en-US" sz="1800" dirty="0"/>
          </a:p>
          <a:p>
            <a:pPr fontAlgn="base"/>
            <a:r>
              <a:rPr lang="en-US" altLang="ko-KR" sz="1800" dirty="0"/>
              <a:t>•</a:t>
            </a:r>
            <a:r>
              <a:rPr lang="ko-KR" altLang="en-US" sz="1800" dirty="0"/>
              <a:t>구조와 </a:t>
            </a:r>
            <a:r>
              <a:rPr lang="ko-KR" altLang="en-US" sz="1800" dirty="0" smtClean="0"/>
              <a:t>동작원리</a:t>
            </a:r>
            <a:endParaRPr lang="en-US" altLang="ko-KR" sz="1800" dirty="0" smtClean="0"/>
          </a:p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/>
              <a:t>- NTC </a:t>
            </a:r>
            <a:r>
              <a:rPr lang="ko-KR" altLang="en-US" sz="1800" dirty="0" err="1"/>
              <a:t>서미스터는</a:t>
            </a:r>
            <a:r>
              <a:rPr lang="ko-KR" altLang="en-US" sz="1800" dirty="0"/>
              <a:t> </a:t>
            </a:r>
            <a:r>
              <a:rPr lang="en-US" altLang="ko-KR" sz="1800" dirty="0" err="1"/>
              <a:t>Mn</a:t>
            </a:r>
            <a:r>
              <a:rPr lang="en-US" altLang="ko-KR" sz="1800" dirty="0"/>
              <a:t>, Ni, Co, Fe, Cu </a:t>
            </a:r>
            <a:r>
              <a:rPr lang="ko-KR" altLang="en-US" sz="1800" dirty="0"/>
              <a:t>등 천이금속의 산화물</a:t>
            </a:r>
            <a:r>
              <a:rPr lang="en-US" altLang="ko-KR" sz="1800" dirty="0"/>
              <a:t>(Mn2O3, </a:t>
            </a:r>
            <a:r>
              <a:rPr lang="en-US" altLang="ko-KR" sz="1800" dirty="0" err="1"/>
              <a:t>NiO</a:t>
            </a:r>
            <a:r>
              <a:rPr lang="en-US" altLang="ko-KR" sz="1800" dirty="0"/>
              <a:t>, Co2O3, Fe2O3)</a:t>
            </a:r>
            <a:r>
              <a:rPr lang="ko-KR" altLang="en-US" sz="1800" dirty="0" err="1" smtClean="0"/>
              <a:t>의분말을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일정량 혼합하여 </a:t>
            </a:r>
            <a:r>
              <a:rPr lang="en-US" altLang="ko-KR" sz="1800" dirty="0"/>
              <a:t>1200~1500 [°C]</a:t>
            </a:r>
            <a:r>
              <a:rPr lang="ko-KR" altLang="en-US" sz="1800" dirty="0"/>
              <a:t>의 고온에서 </a:t>
            </a:r>
            <a:r>
              <a:rPr lang="ko-KR" altLang="en-US" sz="1800" dirty="0" smtClean="0"/>
              <a:t>소결한 </a:t>
            </a:r>
            <a:r>
              <a:rPr lang="ko-KR" altLang="en-US" sz="1800" dirty="0"/>
              <a:t>복합산화물 </a:t>
            </a:r>
            <a:r>
              <a:rPr lang="ko-KR" altLang="en-US" sz="1800" dirty="0" smtClean="0"/>
              <a:t>세라믹스이며</a:t>
            </a:r>
            <a:r>
              <a:rPr lang="en-US" altLang="ko-KR" sz="1800" dirty="0"/>
              <a:t>, </a:t>
            </a:r>
            <a:r>
              <a:rPr lang="ko-KR" altLang="en-US" sz="1800" dirty="0"/>
              <a:t>두 개의 측정용 도선을 연결하여 주고 표면에 유리를 발라 제작된다</a:t>
            </a:r>
            <a:r>
              <a:rPr lang="en-US" altLang="ko-KR" sz="1800" dirty="0"/>
              <a:t>. (1~100[kW]</a:t>
            </a:r>
            <a:r>
              <a:rPr lang="ko-KR" altLang="en-US" sz="1800" dirty="0"/>
              <a:t>의 저항범위</a:t>
            </a:r>
            <a:r>
              <a:rPr lang="en-US" altLang="ko-KR" sz="1800" dirty="0" smtClean="0"/>
              <a:t>)</a:t>
            </a:r>
          </a:p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/>
              <a:t>- </a:t>
            </a:r>
            <a:r>
              <a:rPr lang="ko-KR" altLang="en-US" sz="1800" dirty="0"/>
              <a:t>온도에 대한 저항치의 변화가 부</a:t>
            </a:r>
            <a:r>
              <a:rPr lang="en-US" altLang="ko-KR" sz="1800" dirty="0"/>
              <a:t>(-) </a:t>
            </a:r>
            <a:r>
              <a:rPr lang="ko-KR" altLang="en-US" sz="1800" dirty="0"/>
              <a:t>특성을 나타내며 온도 특성은 재료조성을 변화시킴으로써 넓은 </a:t>
            </a:r>
            <a:r>
              <a:rPr lang="ko-KR" altLang="en-US" sz="1800" dirty="0" smtClean="0"/>
              <a:t>온도범위에 </a:t>
            </a:r>
            <a:r>
              <a:rPr lang="ko-KR" altLang="en-US" sz="1800" dirty="0"/>
              <a:t>걸쳐 임의로 조절할 수 있다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marL="109728" indent="0">
              <a:buNone/>
            </a:pPr>
            <a:endParaRPr lang="en-US" altLang="ko-KR" sz="1800" b="1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NTC </a:t>
            </a:r>
            <a:r>
              <a:rPr lang="ko-KR" altLang="en-US" dirty="0" err="1" smtClean="0"/>
              <a:t>서미스터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65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55"/>
    </mc:Choice>
    <mc:Fallback xmlns="">
      <p:transition spd="slow" advTm="535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539552" y="620688"/>
            <a:ext cx="7931224" cy="5098571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1800" dirty="0"/>
              <a:t>•</a:t>
            </a:r>
            <a:r>
              <a:rPr lang="ko-KR" altLang="en-US" sz="1800" dirty="0"/>
              <a:t>종류 </a:t>
            </a:r>
            <a:endParaRPr lang="en-US" altLang="ko-KR" sz="1800" dirty="0" smtClean="0"/>
          </a:p>
          <a:p>
            <a:pPr fontAlgn="base"/>
            <a:endParaRPr lang="ko-KR" altLang="en-US" sz="1800" dirty="0"/>
          </a:p>
          <a:p>
            <a:pPr fontAlgn="base"/>
            <a:r>
              <a:rPr lang="ko-KR" altLang="en-US" sz="1800" dirty="0"/>
              <a:t>소자 형태에 따라 </a:t>
            </a:r>
            <a:r>
              <a:rPr lang="ko-KR" altLang="en-US" sz="1800" dirty="0" err="1"/>
              <a:t>칩형</a:t>
            </a:r>
            <a:r>
              <a:rPr lang="en-US" altLang="ko-KR" sz="1800" dirty="0"/>
              <a:t>(chip type), </a:t>
            </a:r>
            <a:r>
              <a:rPr lang="ko-KR" altLang="en-US" sz="1800" dirty="0" err="1"/>
              <a:t>비드형</a:t>
            </a:r>
            <a:r>
              <a:rPr lang="en-US" altLang="ko-KR" sz="1800" dirty="0"/>
              <a:t>(bead type), </a:t>
            </a:r>
            <a:r>
              <a:rPr lang="ko-KR" altLang="en-US" sz="1800" dirty="0" err="1"/>
              <a:t>디스크형</a:t>
            </a:r>
            <a:r>
              <a:rPr lang="en-US" altLang="ko-KR" sz="1800" dirty="0"/>
              <a:t>(disc type), </a:t>
            </a:r>
            <a:r>
              <a:rPr lang="ko-KR" altLang="en-US" sz="1800" dirty="0" err="1"/>
              <a:t>표면실장형</a:t>
            </a:r>
            <a:r>
              <a:rPr lang="ko-KR" altLang="en-US" sz="1800" dirty="0"/>
              <a:t> </a:t>
            </a:r>
            <a:r>
              <a:rPr lang="en-US" altLang="ko-KR" sz="1800" dirty="0" smtClean="0"/>
              <a:t>(</a:t>
            </a:r>
            <a:r>
              <a:rPr lang="en-US" altLang="ko-KR" sz="1800" dirty="0"/>
              <a:t>surface mount type) </a:t>
            </a:r>
            <a:r>
              <a:rPr lang="ko-KR" altLang="en-US" sz="1800" dirty="0"/>
              <a:t>등이 있다</a:t>
            </a:r>
            <a:r>
              <a:rPr lang="en-US" altLang="ko-KR" sz="1800" dirty="0" smtClean="0"/>
              <a:t>.</a:t>
            </a:r>
          </a:p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/>
              <a:t>•</a:t>
            </a:r>
            <a:r>
              <a:rPr lang="ko-KR" altLang="en-US" sz="1800" dirty="0" smtClean="0"/>
              <a:t>특징</a:t>
            </a:r>
            <a:endParaRPr lang="en-US" altLang="ko-KR" sz="1800" dirty="0" smtClean="0"/>
          </a:p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 smtClean="0"/>
              <a:t>-</a:t>
            </a:r>
            <a:r>
              <a:rPr lang="ko-KR" altLang="en-US" sz="1800" dirty="0" err="1" smtClean="0"/>
              <a:t>서미스터는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다른 온도센서만큼 정확하지는 않지만</a:t>
            </a:r>
            <a:r>
              <a:rPr lang="en-US" altLang="ko-KR" sz="1800" dirty="0"/>
              <a:t>, </a:t>
            </a:r>
            <a:r>
              <a:rPr lang="ko-KR" altLang="en-US" sz="1800" dirty="0"/>
              <a:t>가격이 저렴하고</a:t>
            </a:r>
            <a:r>
              <a:rPr lang="en-US" altLang="ko-KR" sz="1800" dirty="0"/>
              <a:t>, </a:t>
            </a:r>
            <a:r>
              <a:rPr lang="ko-KR" altLang="en-US" sz="1800" dirty="0"/>
              <a:t>크기가 작아 온도측정에 </a:t>
            </a:r>
            <a:r>
              <a:rPr lang="ko-KR" altLang="en-US" sz="1800" dirty="0" smtClean="0"/>
              <a:t>널리 사용된다</a:t>
            </a:r>
            <a:r>
              <a:rPr lang="en-US" altLang="ko-KR" sz="1800" dirty="0" smtClean="0"/>
              <a:t>.</a:t>
            </a:r>
            <a:endParaRPr lang="ko-KR" altLang="en-US" sz="1800" dirty="0"/>
          </a:p>
          <a:p>
            <a:pPr fontAlgn="base"/>
            <a:r>
              <a:rPr lang="en-US" altLang="ko-KR" sz="1800" dirty="0" smtClean="0"/>
              <a:t>-</a:t>
            </a:r>
            <a:r>
              <a:rPr lang="ko-KR" altLang="en-US" sz="1800" dirty="0" err="1" smtClean="0"/>
              <a:t>서미스터의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등급과 가격에 따라</a:t>
            </a:r>
            <a:r>
              <a:rPr lang="en-US" altLang="ko-KR" sz="1800" dirty="0"/>
              <a:t>, </a:t>
            </a:r>
            <a:r>
              <a:rPr lang="ko-KR" altLang="en-US" sz="1800" dirty="0"/>
              <a:t>성능</a:t>
            </a:r>
            <a:r>
              <a:rPr lang="en-US" altLang="ko-KR" sz="1800" dirty="0"/>
              <a:t>(</a:t>
            </a:r>
            <a:r>
              <a:rPr lang="ko-KR" altLang="en-US" sz="1800" dirty="0"/>
              <a:t>확도</a:t>
            </a:r>
            <a:r>
              <a:rPr lang="en-US" altLang="ko-KR" sz="1800" dirty="0"/>
              <a:t>)</a:t>
            </a:r>
            <a:r>
              <a:rPr lang="ko-KR" altLang="en-US" sz="1800" dirty="0"/>
              <a:t>이 낮은 것부터 고가의 </a:t>
            </a:r>
            <a:r>
              <a:rPr lang="en-US" altLang="ko-KR" sz="1800" dirty="0"/>
              <a:t>RTD</a:t>
            </a:r>
            <a:r>
              <a:rPr lang="ko-KR" altLang="en-US" sz="1800" dirty="0"/>
              <a:t>에 버금가는 </a:t>
            </a:r>
            <a:r>
              <a:rPr lang="ko-KR" altLang="en-US" sz="1800" dirty="0" err="1"/>
              <a:t>확도를</a:t>
            </a:r>
            <a:r>
              <a:rPr lang="ko-KR" altLang="en-US" sz="1800" dirty="0"/>
              <a:t> 갖는 </a:t>
            </a:r>
            <a:r>
              <a:rPr lang="ko-KR" altLang="en-US" sz="1800" dirty="0" smtClean="0"/>
              <a:t>것까지 </a:t>
            </a:r>
            <a:r>
              <a:rPr lang="ko-KR" altLang="en-US" sz="1800" dirty="0"/>
              <a:t>다양하다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fontAlgn="base"/>
            <a:r>
              <a:rPr lang="en-US" altLang="ko-KR" sz="1800" dirty="0" smtClean="0"/>
              <a:t>-</a:t>
            </a:r>
            <a:r>
              <a:rPr lang="ko-KR" altLang="en-US" sz="1800" dirty="0" smtClean="0"/>
              <a:t>기본 </a:t>
            </a:r>
            <a:r>
              <a:rPr lang="ko-KR" altLang="en-US" sz="1800" dirty="0" err="1"/>
              <a:t>저항값이</a:t>
            </a:r>
            <a:r>
              <a:rPr lang="ko-KR" altLang="en-US" sz="1800" dirty="0"/>
              <a:t> 수 천 </a:t>
            </a:r>
            <a:r>
              <a:rPr lang="en-US" altLang="ko-KR" sz="1800" dirty="0"/>
              <a:t>Ω</a:t>
            </a:r>
            <a:r>
              <a:rPr lang="ko-KR" altLang="en-US" sz="1800" dirty="0"/>
              <a:t>으로 높기 때문에 동일 측정전류에 대해서 </a:t>
            </a:r>
            <a:r>
              <a:rPr lang="en-US" altLang="ko-KR" sz="1800" dirty="0"/>
              <a:t>RTD</a:t>
            </a:r>
            <a:r>
              <a:rPr lang="ko-KR" altLang="en-US" sz="1800" dirty="0"/>
              <a:t>보다 더 큰 전압변화를 </a:t>
            </a:r>
            <a:r>
              <a:rPr lang="ko-KR" altLang="en-US" sz="1800" dirty="0" smtClean="0"/>
              <a:t>나타낸다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fontAlgn="base"/>
            <a:r>
              <a:rPr lang="en-US" altLang="ko-KR" sz="1800" dirty="0" smtClean="0"/>
              <a:t>-</a:t>
            </a:r>
            <a:r>
              <a:rPr lang="ko-KR" altLang="en-US" sz="1800" dirty="0" smtClean="0"/>
              <a:t>작은 </a:t>
            </a:r>
            <a:r>
              <a:rPr lang="ko-KR" altLang="en-US" sz="1800" dirty="0" err="1"/>
              <a:t>서미스터는</a:t>
            </a:r>
            <a:r>
              <a:rPr lang="ko-KR" altLang="en-US" sz="1800" dirty="0"/>
              <a:t> </a:t>
            </a:r>
            <a:r>
              <a:rPr lang="en-US" altLang="ko-KR" sz="1800" dirty="0"/>
              <a:t>RTD</a:t>
            </a:r>
            <a:r>
              <a:rPr lang="ko-KR" altLang="en-US" sz="1800" dirty="0"/>
              <a:t>보다 자기가열에 더 민감하기 때문에 측정전류를 제한하는데 유의해야 한다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78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>
          <a:xfrm>
            <a:off x="539552" y="1340768"/>
            <a:ext cx="7848872" cy="4467952"/>
          </a:xfrm>
        </p:spPr>
        <p:txBody>
          <a:bodyPr>
            <a:normAutofit/>
          </a:bodyPr>
          <a:lstStyle/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/>
              <a:t>•</a:t>
            </a:r>
            <a:r>
              <a:rPr lang="ko-KR" altLang="en-US" sz="1800" dirty="0"/>
              <a:t>구조와 </a:t>
            </a:r>
            <a:r>
              <a:rPr lang="ko-KR" altLang="en-US" sz="1800" dirty="0" smtClean="0"/>
              <a:t>동작원리</a:t>
            </a:r>
            <a:endParaRPr lang="en-US" altLang="ko-KR" sz="1800" dirty="0" smtClean="0"/>
          </a:p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/>
              <a:t>- PTC </a:t>
            </a:r>
            <a:r>
              <a:rPr lang="ko-KR" altLang="en-US" sz="1800" dirty="0" err="1"/>
              <a:t>서미스터는</a:t>
            </a:r>
            <a:r>
              <a:rPr lang="ko-KR" altLang="en-US" sz="1800" dirty="0"/>
              <a:t> </a:t>
            </a:r>
            <a:r>
              <a:rPr lang="ko-KR" altLang="en-US" sz="1800" dirty="0" err="1" smtClean="0"/>
              <a:t>정특성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온도계수를 갖는 </a:t>
            </a:r>
            <a:r>
              <a:rPr lang="ko-KR" altLang="en-US" sz="1800" dirty="0" err="1"/>
              <a:t>감온</a:t>
            </a:r>
            <a:r>
              <a:rPr lang="ko-KR" altLang="en-US" sz="1800" dirty="0"/>
              <a:t> 반도체 소자로서 유전성 세라믹스인 </a:t>
            </a:r>
            <a:r>
              <a:rPr lang="en-US" altLang="ko-KR" sz="1800" dirty="0"/>
              <a:t>BaTiO3</a:t>
            </a:r>
            <a:r>
              <a:rPr lang="ko-KR" altLang="en-US" sz="1800" dirty="0"/>
              <a:t>에 </a:t>
            </a:r>
            <a:r>
              <a:rPr lang="ko-KR" altLang="en-US" sz="1800" dirty="0" smtClean="0"/>
              <a:t>원자가를 </a:t>
            </a:r>
            <a:r>
              <a:rPr lang="ko-KR" altLang="en-US" sz="1800" dirty="0"/>
              <a:t>제어하는 이종 원자를 미량 첨가하여 상전이 특성에 따라 전기전도율이 크게 변화하는 </a:t>
            </a:r>
            <a:r>
              <a:rPr lang="ko-KR" altLang="en-US" sz="1800" dirty="0" smtClean="0"/>
              <a:t>온도센서 </a:t>
            </a:r>
            <a:r>
              <a:rPr lang="ko-KR" altLang="en-US" sz="1800" dirty="0"/>
              <a:t>이다</a:t>
            </a:r>
            <a:r>
              <a:rPr lang="en-US" altLang="ko-KR" sz="1800" dirty="0"/>
              <a:t>. </a:t>
            </a:r>
            <a:endParaRPr lang="en-US" altLang="ko-KR" sz="1800" dirty="0" smtClean="0"/>
          </a:p>
          <a:p>
            <a:pPr fontAlgn="base"/>
            <a:endParaRPr lang="ko-KR" altLang="en-US" sz="1800" dirty="0"/>
          </a:p>
          <a:p>
            <a:pPr fontAlgn="base"/>
            <a:r>
              <a:rPr lang="en-US" altLang="ko-KR" sz="1800" dirty="0"/>
              <a:t>- </a:t>
            </a:r>
            <a:r>
              <a:rPr lang="ko-KR" altLang="en-US" sz="1800" dirty="0"/>
              <a:t>순수한 </a:t>
            </a:r>
            <a:r>
              <a:rPr lang="en-US" altLang="ko-KR" sz="1800" dirty="0"/>
              <a:t>BaTiO3 </a:t>
            </a:r>
            <a:r>
              <a:rPr lang="ko-KR" altLang="en-US" sz="1800" dirty="0"/>
              <a:t>는 </a:t>
            </a:r>
            <a:r>
              <a:rPr lang="ko-KR" altLang="en-US" sz="1800" dirty="0" err="1"/>
              <a:t>퀴리</a:t>
            </a:r>
            <a:r>
              <a:rPr lang="ko-KR" altLang="en-US" sz="1800" dirty="0"/>
              <a:t> 온도가 약 </a:t>
            </a:r>
            <a:r>
              <a:rPr lang="en-US" altLang="ko-KR" sz="1800" dirty="0"/>
              <a:t>120[°C]</a:t>
            </a:r>
            <a:r>
              <a:rPr lang="ko-KR" altLang="en-US" sz="1800" dirty="0"/>
              <a:t>이지만</a:t>
            </a:r>
            <a:r>
              <a:rPr lang="en-US" altLang="ko-KR" sz="1800" dirty="0"/>
              <a:t>, Ba</a:t>
            </a:r>
            <a:r>
              <a:rPr lang="ko-KR" altLang="en-US" sz="1800" dirty="0"/>
              <a:t>의 일부를 </a:t>
            </a:r>
            <a:r>
              <a:rPr lang="en-US" altLang="ko-KR" sz="1800" dirty="0" err="1"/>
              <a:t>Sr</a:t>
            </a:r>
            <a:r>
              <a:rPr lang="ko-KR" altLang="en-US" sz="1800" dirty="0"/>
              <a:t>로 치환하면 </a:t>
            </a:r>
            <a:r>
              <a:rPr lang="ko-KR" altLang="en-US" sz="1800" dirty="0" err="1"/>
              <a:t>퀴리</a:t>
            </a:r>
            <a:r>
              <a:rPr lang="ko-KR" altLang="en-US" sz="1800" dirty="0"/>
              <a:t> 온도가 </a:t>
            </a:r>
            <a:r>
              <a:rPr lang="ko-KR" altLang="en-US" sz="1800" dirty="0" smtClean="0"/>
              <a:t>낮아지고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Pb</a:t>
            </a:r>
            <a:r>
              <a:rPr lang="ko-KR" altLang="en-US" sz="1800" dirty="0"/>
              <a:t>로 치환하면 </a:t>
            </a:r>
            <a:r>
              <a:rPr lang="ko-KR" altLang="en-US" sz="1800" dirty="0" err="1"/>
              <a:t>퀴리</a:t>
            </a:r>
            <a:r>
              <a:rPr lang="ko-KR" altLang="en-US" sz="1800" dirty="0"/>
              <a:t> 온도가 상승하는 특성을 나타낸다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퀴리</a:t>
            </a:r>
            <a:r>
              <a:rPr lang="ko-KR" altLang="en-US" sz="1800" dirty="0"/>
              <a:t> 온도가 높은 재료는 </a:t>
            </a:r>
            <a:r>
              <a:rPr lang="en-US" altLang="ko-KR" sz="1800" dirty="0"/>
              <a:t>PTC </a:t>
            </a:r>
            <a:r>
              <a:rPr lang="ko-KR" altLang="en-US" sz="1800" dirty="0" err="1"/>
              <a:t>서미스터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발열체로 </a:t>
            </a:r>
            <a:r>
              <a:rPr lang="ko-KR" altLang="en-US" sz="1800" dirty="0"/>
              <a:t>이용하는 경우에 매우 유용하다</a:t>
            </a:r>
            <a:r>
              <a:rPr lang="en-US" altLang="ko-KR" sz="1800" dirty="0"/>
              <a:t>. </a:t>
            </a:r>
            <a:r>
              <a:rPr lang="ko-KR" altLang="en-US" sz="1800" dirty="0"/>
              <a:t>현재 약 </a:t>
            </a:r>
            <a:r>
              <a:rPr lang="en-US" altLang="ko-KR" sz="1800" dirty="0"/>
              <a:t>300[°C] PTC </a:t>
            </a:r>
            <a:r>
              <a:rPr lang="ko-KR" altLang="en-US" sz="1800" dirty="0"/>
              <a:t>가 실용화되어 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PTC </a:t>
            </a:r>
            <a:r>
              <a:rPr lang="ko-KR" altLang="en-US" dirty="0" err="1" smtClean="0"/>
              <a:t>서미스터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67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"/>
    </mc:Choice>
    <mc:Fallback xmlns="">
      <p:transition spd="slow" advTm="15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2"/>
          </p:nvPr>
        </p:nvSpPr>
        <p:spPr>
          <a:xfrm>
            <a:off x="323528" y="1268760"/>
            <a:ext cx="8219256" cy="4525963"/>
          </a:xfrm>
        </p:spPr>
        <p:txBody>
          <a:bodyPr>
            <a:normAutofit/>
          </a:bodyPr>
          <a:lstStyle/>
          <a:p>
            <a:pPr marL="109728" indent="0" fontAlgn="base">
              <a:buNone/>
            </a:pPr>
            <a:endParaRPr lang="ko-KR" altLang="en-US" sz="1800" dirty="0"/>
          </a:p>
          <a:p>
            <a:pPr fontAlgn="base"/>
            <a:r>
              <a:rPr lang="en-US" altLang="ko-KR" sz="1800" dirty="0"/>
              <a:t>CTR </a:t>
            </a:r>
            <a:r>
              <a:rPr lang="ko-KR" altLang="en-US" sz="1800" dirty="0" err="1"/>
              <a:t>서미스터는</a:t>
            </a:r>
            <a:r>
              <a:rPr lang="ko-KR" altLang="en-US" sz="1800" dirty="0"/>
              <a:t> 온도에 따라 전기 저항이 급격하게 변하는 임계온도특성을 나타낸다</a:t>
            </a:r>
            <a:r>
              <a:rPr lang="en-US" altLang="ko-KR" sz="1800" dirty="0"/>
              <a:t>. V2O5, P2O5, B2O3 </a:t>
            </a:r>
            <a:r>
              <a:rPr lang="ko-KR" altLang="en-US" sz="1800" dirty="0"/>
              <a:t>산화물 등에 </a:t>
            </a:r>
            <a:r>
              <a:rPr lang="en-US" altLang="ko-KR" sz="1800" dirty="0" err="1"/>
              <a:t>BaO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CaO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SrO</a:t>
            </a:r>
            <a:r>
              <a:rPr lang="en-US" altLang="ko-KR" sz="1800" dirty="0"/>
              <a:t> </a:t>
            </a:r>
            <a:r>
              <a:rPr lang="ko-KR" altLang="en-US" sz="1800" dirty="0"/>
              <a:t>등의 불순물 산화물을 미량 첨가한 혼합체를 유리상으로 용융하여 환원 분위기에서 소결하여 </a:t>
            </a:r>
            <a:r>
              <a:rPr lang="ko-KR" altLang="en-US" sz="1800" dirty="0" err="1"/>
              <a:t>급냉하여</a:t>
            </a:r>
            <a:r>
              <a:rPr lang="ko-KR" altLang="en-US" sz="1800" dirty="0"/>
              <a:t> 제조한다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fontAlgn="base"/>
            <a:r>
              <a:rPr lang="en-US" altLang="ko-KR" sz="1800" dirty="0"/>
              <a:t>- </a:t>
            </a:r>
            <a:r>
              <a:rPr lang="ko-KR" altLang="en-US" sz="1800" dirty="0" err="1"/>
              <a:t>저항값이</a:t>
            </a:r>
            <a:r>
              <a:rPr lang="ko-KR" altLang="en-US" sz="1800" dirty="0"/>
              <a:t> 급변하는 중심온도는 </a:t>
            </a:r>
            <a:r>
              <a:rPr lang="en-US" altLang="ko-KR" sz="1800" dirty="0"/>
              <a:t>68[°C] </a:t>
            </a:r>
            <a:r>
              <a:rPr lang="ko-KR" altLang="en-US" sz="1800" dirty="0"/>
              <a:t>부근으로 재료에 따라 다소 변동이 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 fontAlgn="base"/>
            <a:r>
              <a:rPr lang="en-US" altLang="ko-KR" sz="1800" dirty="0"/>
              <a:t>- </a:t>
            </a:r>
            <a:r>
              <a:rPr lang="ko-KR" altLang="en-US" sz="1800" dirty="0"/>
              <a:t>현재 실용화 되어 있는 온도범위는 </a:t>
            </a:r>
            <a:r>
              <a:rPr lang="en-US" altLang="ko-KR" sz="1800" dirty="0"/>
              <a:t>50~80 [°C] </a:t>
            </a:r>
            <a:r>
              <a:rPr lang="ko-KR" altLang="en-US" sz="1800" dirty="0"/>
              <a:t>이다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 fontAlgn="base"/>
            <a:r>
              <a:rPr lang="en-US" altLang="ko-KR" sz="1800" dirty="0"/>
              <a:t>- CTR</a:t>
            </a:r>
            <a:r>
              <a:rPr lang="ko-KR" altLang="en-US" sz="1800" dirty="0"/>
              <a:t>는 </a:t>
            </a:r>
            <a:r>
              <a:rPr lang="ko-KR" altLang="en-US" sz="1800" dirty="0" err="1"/>
              <a:t>저항값이</a:t>
            </a:r>
            <a:r>
              <a:rPr lang="ko-KR" altLang="en-US" sz="1800" dirty="0"/>
              <a:t> 좁은 온도범위에서 온도와 함께 급격히 감소한다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fontAlgn="base"/>
            <a:r>
              <a:rPr lang="en-US" altLang="ko-KR" sz="1800" dirty="0"/>
              <a:t>- </a:t>
            </a:r>
            <a:r>
              <a:rPr lang="ko-KR" altLang="en-US" sz="1800" dirty="0"/>
              <a:t>산화바륨 결정이 </a:t>
            </a:r>
            <a:r>
              <a:rPr lang="en-US" altLang="ko-KR" sz="1800" dirty="0"/>
              <a:t>67</a:t>
            </a:r>
            <a:r>
              <a:rPr lang="ko-KR" altLang="en-US" sz="1800" dirty="0"/>
              <a:t>℃ 이하의 저온에서는 절연성 전도를 나타내고</a:t>
            </a:r>
            <a:r>
              <a:rPr lang="en-US" altLang="ko-KR" sz="1800" dirty="0"/>
              <a:t>, </a:t>
            </a:r>
            <a:r>
              <a:rPr lang="ko-KR" altLang="en-US" sz="1800" dirty="0"/>
              <a:t>고온에서는 금속전도를 나타내는 </a:t>
            </a:r>
            <a:r>
              <a:rPr lang="ko-KR" altLang="en-US" sz="1800" dirty="0" smtClean="0"/>
              <a:t>현상을 </a:t>
            </a:r>
            <a:r>
              <a:rPr lang="ko-KR" altLang="en-US" sz="1800" dirty="0"/>
              <a:t>이용하여 일정온도를 검출하는 온도 스위치로 사용한다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ko-KR" altLang="en-US" sz="1800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CTR </a:t>
            </a:r>
            <a:r>
              <a:rPr lang="ko-KR" altLang="en-US" dirty="0" err="1" smtClean="0"/>
              <a:t>서미스터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2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58" y="764703"/>
            <a:ext cx="509587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마이크로프로세서와 </a:t>
            </a:r>
            <a:r>
              <a:rPr lang="ko-KR" altLang="en-US" sz="3200" dirty="0" err="1"/>
              <a:t>서미스터</a:t>
            </a:r>
            <a:r>
              <a:rPr lang="ko-KR" altLang="en-US" sz="3200" dirty="0"/>
              <a:t> 연결 도면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37" y="1340768"/>
            <a:ext cx="8352928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dirty="0" smtClean="0"/>
              <a:t>이상으로 </a:t>
            </a:r>
            <a:r>
              <a:rPr lang="en-US" altLang="ko-KR" dirty="0" smtClean="0"/>
              <a:t>5</a:t>
            </a:r>
            <a:r>
              <a:rPr lang="ko-KR" altLang="en-US" dirty="0" smtClean="0"/>
              <a:t>조의 발표를 마치겠습니다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</a:t>
            </a:r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0002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30729</TotalTime>
  <Words>425</Words>
  <Application>Microsoft Office PowerPoint</Application>
  <PresentationFormat>화면 슬라이드 쇼(4:3)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광장</vt:lpstr>
      <vt:lpstr>서미스터의 특성조사</vt:lpstr>
      <vt:lpstr>목차</vt:lpstr>
      <vt:lpstr>서미스터의 종류</vt:lpstr>
      <vt:lpstr>PowerPoint 프레젠테이션</vt:lpstr>
      <vt:lpstr>NTC 서미스터</vt:lpstr>
      <vt:lpstr>PowerPoint 프레젠테이션</vt:lpstr>
      <vt:lpstr>PTC 서미스터</vt:lpstr>
      <vt:lpstr>CTR 서미스터</vt:lpstr>
      <vt:lpstr>PowerPoint 프레젠테이션</vt:lpstr>
      <vt:lpstr>마이크로프로세서와 서미스터 연결 도면</vt:lpstr>
      <vt:lpstr>이상으로 5조의 발표를 마치겠습니다.   감사합니다.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서미스터의 특성조사</dc:title>
  <dc:creator>TG</dc:creator>
  <cp:lastModifiedBy>TG</cp:lastModifiedBy>
  <cp:revision>8</cp:revision>
  <dcterms:created xsi:type="dcterms:W3CDTF">2018-03-25T06:31:59Z</dcterms:created>
  <dcterms:modified xsi:type="dcterms:W3CDTF">2017-12-05T03:45:27Z</dcterms:modified>
</cp:coreProperties>
</file>