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9" r:id="rId4"/>
    <p:sldId id="260" r:id="rId5"/>
    <p:sldId id="258" r:id="rId6"/>
    <p:sldId id="262" r:id="rId7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6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37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8CC557-B117-4268-932E-B67D043D15BB}" type="datetimeFigureOut">
              <a:rPr lang="ko-KR" altLang="en-US" smtClean="0"/>
              <a:pPr/>
              <a:t>2017-12-05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9A564C-6FAE-4135-99B4-C30EE7BDA81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733263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9A564C-6FAE-4135-99B4-C30EE7BDA81A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3634632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5578D-B22E-4954-ACE6-7B30989C3AB2}" type="datetimeFigureOut">
              <a:rPr lang="ko-KR" altLang="en-US" smtClean="0"/>
              <a:pPr/>
              <a:t>2017-12-05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2604A-35DA-4702-B3A6-A0BED8BA593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811775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5578D-B22E-4954-ACE6-7B30989C3AB2}" type="datetimeFigureOut">
              <a:rPr lang="ko-KR" altLang="en-US" smtClean="0"/>
              <a:pPr/>
              <a:t>2017-12-05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2604A-35DA-4702-B3A6-A0BED8BA593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5123061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5578D-B22E-4954-ACE6-7B30989C3AB2}" type="datetimeFigureOut">
              <a:rPr lang="ko-KR" altLang="en-US" smtClean="0"/>
              <a:pPr/>
              <a:t>2017-12-05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2604A-35DA-4702-B3A6-A0BED8BA593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4506432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5578D-B22E-4954-ACE6-7B30989C3AB2}" type="datetimeFigureOut">
              <a:rPr lang="ko-KR" altLang="en-US" smtClean="0"/>
              <a:pPr/>
              <a:t>2017-12-05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2604A-35DA-4702-B3A6-A0BED8BA593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904760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5578D-B22E-4954-ACE6-7B30989C3AB2}" type="datetimeFigureOut">
              <a:rPr lang="ko-KR" altLang="en-US" smtClean="0"/>
              <a:pPr/>
              <a:t>2017-12-05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2604A-35DA-4702-B3A6-A0BED8BA593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539650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5578D-B22E-4954-ACE6-7B30989C3AB2}" type="datetimeFigureOut">
              <a:rPr lang="ko-KR" altLang="en-US" smtClean="0"/>
              <a:pPr/>
              <a:t>2017-12-05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2604A-35DA-4702-B3A6-A0BED8BA593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135310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5578D-B22E-4954-ACE6-7B30989C3AB2}" type="datetimeFigureOut">
              <a:rPr lang="ko-KR" altLang="en-US" smtClean="0"/>
              <a:pPr/>
              <a:t>2017-12-05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2604A-35DA-4702-B3A6-A0BED8BA593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41314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5578D-B22E-4954-ACE6-7B30989C3AB2}" type="datetimeFigureOut">
              <a:rPr lang="ko-KR" altLang="en-US" smtClean="0"/>
              <a:pPr/>
              <a:t>2017-12-05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2604A-35DA-4702-B3A6-A0BED8BA593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987262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5578D-B22E-4954-ACE6-7B30989C3AB2}" type="datetimeFigureOut">
              <a:rPr lang="ko-KR" altLang="en-US" smtClean="0"/>
              <a:pPr/>
              <a:t>2017-12-05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2604A-35DA-4702-B3A6-A0BED8BA593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876645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5578D-B22E-4954-ACE6-7B30989C3AB2}" type="datetimeFigureOut">
              <a:rPr lang="ko-KR" altLang="en-US" smtClean="0"/>
              <a:pPr/>
              <a:t>2017-12-05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2604A-35DA-4702-B3A6-A0BED8BA593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416060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5578D-B22E-4954-ACE6-7B30989C3AB2}" type="datetimeFigureOut">
              <a:rPr lang="ko-KR" altLang="en-US" smtClean="0"/>
              <a:pPr/>
              <a:t>2017-12-05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2604A-35DA-4702-B3A6-A0BED8BA593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42610870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15578D-B22E-4954-ACE6-7B30989C3AB2}" type="datetimeFigureOut">
              <a:rPr lang="ko-KR" altLang="en-US" smtClean="0"/>
              <a:pPr/>
              <a:t>2017-12-05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22604A-35DA-4702-B3A6-A0BED8BA593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69168210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55576" y="1556792"/>
            <a:ext cx="7772400" cy="1470025"/>
          </a:xfrm>
        </p:spPr>
        <p:txBody>
          <a:bodyPr>
            <a:noAutofit/>
          </a:bodyPr>
          <a:lstStyle/>
          <a:p>
            <a:r>
              <a:rPr lang="ko-KR" altLang="en-US" dirty="0" smtClean="0"/>
              <a:t>릴레이 인터페이스 구동 회로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2051720" y="3429000"/>
            <a:ext cx="6400800" cy="1752600"/>
          </a:xfrm>
        </p:spPr>
        <p:txBody>
          <a:bodyPr/>
          <a:lstStyle/>
          <a:p>
            <a:pPr algn="r"/>
            <a:r>
              <a:rPr lang="ko-KR" altLang="en-US" dirty="0" smtClean="0">
                <a:solidFill>
                  <a:schemeClr val="tx1"/>
                </a:solidFill>
              </a:rPr>
              <a:t>반도체 전자과 </a:t>
            </a:r>
            <a:r>
              <a:rPr lang="en-US" altLang="ko-KR" dirty="0" smtClean="0">
                <a:solidFill>
                  <a:schemeClr val="tx1"/>
                </a:solidFill>
              </a:rPr>
              <a:t>C</a:t>
            </a:r>
            <a:r>
              <a:rPr lang="ko-KR" altLang="en-US" dirty="0" smtClean="0">
                <a:solidFill>
                  <a:schemeClr val="tx1"/>
                </a:solidFill>
              </a:rPr>
              <a:t>반 </a:t>
            </a:r>
            <a:r>
              <a:rPr lang="en-US" altLang="ko-KR" dirty="0" smtClean="0">
                <a:solidFill>
                  <a:schemeClr val="tx1"/>
                </a:solidFill>
              </a:rPr>
              <a:t>2</a:t>
            </a:r>
            <a:r>
              <a:rPr lang="ko-KR" altLang="en-US" dirty="0" smtClean="0">
                <a:solidFill>
                  <a:schemeClr val="tx1"/>
                </a:solidFill>
              </a:rPr>
              <a:t>조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algn="r"/>
            <a:r>
              <a:rPr lang="ko-KR" altLang="en-US" dirty="0" smtClean="0">
                <a:solidFill>
                  <a:schemeClr val="tx1"/>
                </a:solidFill>
              </a:rPr>
              <a:t>발표자</a:t>
            </a:r>
            <a:r>
              <a:rPr lang="en-US" altLang="ko-KR" dirty="0" smtClean="0">
                <a:solidFill>
                  <a:schemeClr val="tx1"/>
                </a:solidFill>
              </a:rPr>
              <a:t>:</a:t>
            </a:r>
            <a:r>
              <a:rPr lang="ko-KR" altLang="en-US" dirty="0" smtClean="0">
                <a:solidFill>
                  <a:schemeClr val="tx1"/>
                </a:solidFill>
              </a:rPr>
              <a:t>서기택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algn="r"/>
            <a:r>
              <a:rPr lang="ko-KR" altLang="en-US" dirty="0" smtClean="0">
                <a:solidFill>
                  <a:schemeClr val="tx1"/>
                </a:solidFill>
              </a:rPr>
              <a:t>조원</a:t>
            </a:r>
            <a:r>
              <a:rPr lang="en-US" altLang="ko-KR" dirty="0" smtClean="0">
                <a:solidFill>
                  <a:schemeClr val="tx1"/>
                </a:solidFill>
              </a:rPr>
              <a:t>:</a:t>
            </a:r>
            <a:r>
              <a:rPr lang="ko-KR" altLang="en-US" dirty="0" smtClean="0">
                <a:solidFill>
                  <a:schemeClr val="tx1"/>
                </a:solidFill>
              </a:rPr>
              <a:t>김대식</a:t>
            </a:r>
            <a:r>
              <a:rPr lang="en-US" altLang="ko-KR" dirty="0" smtClean="0">
                <a:solidFill>
                  <a:schemeClr val="tx1"/>
                </a:solidFill>
              </a:rPr>
              <a:t>,</a:t>
            </a:r>
            <a:r>
              <a:rPr lang="ko-KR" altLang="en-US" dirty="0" err="1" smtClean="0">
                <a:solidFill>
                  <a:schemeClr val="tx1"/>
                </a:solidFill>
              </a:rPr>
              <a:t>안초석</a:t>
            </a:r>
            <a:r>
              <a:rPr lang="en-US" altLang="ko-KR" dirty="0" smtClean="0">
                <a:solidFill>
                  <a:schemeClr val="tx1"/>
                </a:solidFill>
              </a:rPr>
              <a:t>,</a:t>
            </a:r>
            <a:r>
              <a:rPr lang="ko-KR" altLang="en-US" dirty="0" smtClean="0">
                <a:solidFill>
                  <a:schemeClr val="tx1"/>
                </a:solidFill>
              </a:rPr>
              <a:t>최승수 </a:t>
            </a:r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79735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5400" dirty="0" smtClean="0"/>
              <a:t>목차</a:t>
            </a:r>
            <a:endParaRPr lang="ko-KR" altLang="en-US" sz="54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lnSpc>
                <a:spcPct val="250000"/>
              </a:lnSpc>
              <a:buFont typeface="+mj-lt"/>
              <a:buAutoNum type="arabicPeriod"/>
            </a:pPr>
            <a:r>
              <a:rPr lang="ko-KR" altLang="en-US" dirty="0" smtClean="0"/>
              <a:t>부품설명 </a:t>
            </a:r>
            <a:endParaRPr lang="en-US" altLang="ko-KR" dirty="0" smtClean="0"/>
          </a:p>
          <a:p>
            <a:pPr marL="514350" indent="-514350">
              <a:lnSpc>
                <a:spcPct val="250000"/>
              </a:lnSpc>
              <a:buFont typeface="+mj-lt"/>
              <a:buAutoNum type="arabicPeriod"/>
            </a:pPr>
            <a:r>
              <a:rPr lang="ko-KR" altLang="en-US" dirty="0" smtClean="0"/>
              <a:t>작동원리</a:t>
            </a:r>
            <a:endParaRPr lang="en-US" altLang="ko-KR" dirty="0" smtClean="0"/>
          </a:p>
          <a:p>
            <a:pPr marL="514350" indent="-514350">
              <a:lnSpc>
                <a:spcPct val="250000"/>
              </a:lnSpc>
              <a:buFont typeface="+mj-lt"/>
              <a:buAutoNum type="arabicPeriod"/>
            </a:pPr>
            <a:r>
              <a:rPr lang="ko-KR" altLang="en-US" dirty="0" smtClean="0"/>
              <a:t>릴레이 인터페이스 구동 회로 설계</a:t>
            </a:r>
            <a:endParaRPr lang="en-US" altLang="ko-KR" dirty="0" smtClean="0"/>
          </a:p>
          <a:p>
            <a:pPr marL="514350" indent="-514350">
              <a:lnSpc>
                <a:spcPct val="250000"/>
              </a:lnSpc>
              <a:buFont typeface="+mj-lt"/>
              <a:buAutoNum type="arabicPeriod"/>
            </a:pP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xmlns="" val="3085431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143000"/>
          </a:xfrm>
        </p:spPr>
        <p:txBody>
          <a:bodyPr/>
          <a:lstStyle/>
          <a:p>
            <a:r>
              <a:rPr lang="ko-KR" altLang="en-US" dirty="0" smtClean="0"/>
              <a:t>릴레이의 부품설명</a:t>
            </a:r>
            <a:endParaRPr lang="ko-KR" altLang="en-US" dirty="0"/>
          </a:p>
        </p:txBody>
      </p:sp>
      <p:pic>
        <p:nvPicPr>
          <p:cNvPr id="1026" name="Picture 2" descr="http://postfiles9.naver.net/20150821_296/roboholic84_1440147742272Xc9nl_PNG/%C1%A6%B8%F1_%BE%F8%C0%BD.png?type=w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196752"/>
            <a:ext cx="2520280" cy="2681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95536" y="1340768"/>
            <a:ext cx="4418004" cy="184665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ko-KR" altLang="en-US" sz="2400" dirty="0" smtClean="0"/>
              <a:t>릴레이란</a:t>
            </a:r>
            <a:r>
              <a:rPr lang="en-US" altLang="ko-KR" sz="2400" dirty="0" smtClean="0"/>
              <a:t>?</a:t>
            </a:r>
          </a:p>
          <a:p>
            <a:r>
              <a:rPr lang="ko-KR" altLang="en-US" dirty="0" smtClean="0">
                <a:solidFill>
                  <a:schemeClr val="bg1"/>
                </a:solidFill>
              </a:rPr>
              <a:t>입력이 어떤 값에 도달하였을 때 작동하여 다른 회로를 개폐하는 장치로서</a:t>
            </a:r>
            <a:r>
              <a:rPr lang="en-US" altLang="ko-KR" dirty="0" smtClean="0"/>
              <a:t>, </a:t>
            </a:r>
            <a:r>
              <a:rPr lang="ko-KR" altLang="en-US" dirty="0" smtClean="0"/>
              <a:t>접점이 있는 릴레이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서멀</a:t>
            </a:r>
            <a:r>
              <a:rPr lang="en-US" altLang="ko-KR" dirty="0" smtClean="0"/>
              <a:t>(thermal) </a:t>
            </a:r>
            <a:r>
              <a:rPr lang="ko-KR" altLang="en-US" dirty="0" smtClean="0"/>
              <a:t>릴레이</a:t>
            </a:r>
            <a:r>
              <a:rPr lang="en-US" altLang="ko-KR" dirty="0" smtClean="0"/>
              <a:t>, </a:t>
            </a:r>
            <a:r>
              <a:rPr lang="ko-KR" altLang="en-US" dirty="0" smtClean="0"/>
              <a:t>압력 릴레이</a:t>
            </a:r>
            <a:r>
              <a:rPr lang="en-US" altLang="ko-KR" dirty="0" smtClean="0"/>
              <a:t>, </a:t>
            </a:r>
            <a:r>
              <a:rPr lang="ko-KR" altLang="en-US" dirty="0" smtClean="0"/>
              <a:t>광 릴레이 등이 있다</a:t>
            </a:r>
            <a:r>
              <a:rPr lang="en-US" altLang="ko-KR" dirty="0" smtClean="0"/>
              <a:t>.</a:t>
            </a:r>
            <a:endParaRPr lang="ko-KR" altLang="en-US" dirty="0" smtClean="0"/>
          </a:p>
          <a:p>
            <a:endParaRPr lang="ko-KR" alt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51520" y="3789040"/>
            <a:ext cx="828590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 smtClean="0"/>
              <a:t>릴레이의 특성</a:t>
            </a:r>
            <a:endParaRPr lang="en-US" altLang="ko-KR" sz="1600" b="1" dirty="0" smtClean="0"/>
          </a:p>
          <a:p>
            <a:pPr marL="342900" indent="-342900">
              <a:buFont typeface="+mj-lt"/>
              <a:buAutoNum type="arabicPeriod"/>
            </a:pPr>
            <a:r>
              <a:rPr lang="ko-KR" altLang="en-US" sz="1600" dirty="0" smtClean="0"/>
              <a:t>트랜지스터나 </a:t>
            </a:r>
            <a:r>
              <a:rPr lang="en-US" altLang="ko-KR" sz="1600" dirty="0" smtClean="0"/>
              <a:t>FET </a:t>
            </a:r>
            <a:r>
              <a:rPr lang="ko-KR" altLang="en-US" sz="1600" dirty="0" smtClean="0"/>
              <a:t>의 증폭된 신호를 받아 릴레이를 구동하는 것은 가능합니다</a:t>
            </a:r>
            <a:r>
              <a:rPr lang="en-US" altLang="ko-KR" sz="1600" dirty="0" smtClean="0"/>
              <a:t>.</a:t>
            </a:r>
            <a:endParaRPr lang="ko-KR" altLang="en-US" sz="1600" dirty="0" smtClean="0"/>
          </a:p>
          <a:p>
            <a:pPr marL="342900" indent="-342900">
              <a:buFont typeface="+mj-lt"/>
              <a:buAutoNum type="arabicPeriod"/>
            </a:pPr>
            <a:r>
              <a:rPr lang="ko-KR" altLang="en-US" sz="1600" dirty="0" smtClean="0"/>
              <a:t>증폭된 </a:t>
            </a:r>
            <a:r>
              <a:rPr lang="ko-KR" altLang="en-US" sz="1600" dirty="0" err="1" smtClean="0"/>
              <a:t>스위칭</a:t>
            </a:r>
            <a:r>
              <a:rPr lang="ko-KR" altLang="en-US" sz="1600" dirty="0" smtClean="0"/>
              <a:t> 출력부분의 전압을 알면 여기에 맞는 릴레이를 적용하면 됩니다</a:t>
            </a:r>
            <a:r>
              <a:rPr lang="en-US" altLang="ko-KR" sz="1600" dirty="0" smtClean="0"/>
              <a:t>.</a:t>
            </a:r>
            <a:endParaRPr lang="ko-KR" altLang="en-US" sz="1600" dirty="0" smtClean="0"/>
          </a:p>
          <a:p>
            <a:pPr marL="342900" indent="-342900">
              <a:buFont typeface="+mj-lt"/>
              <a:buAutoNum type="arabicPeriod"/>
            </a:pPr>
            <a:r>
              <a:rPr lang="ko-KR" altLang="en-US" sz="1600" dirty="0" smtClean="0"/>
              <a:t>그러나 증폭소자가 손상되어 </a:t>
            </a:r>
            <a:r>
              <a:rPr lang="ko-KR" altLang="en-US" sz="1600" dirty="0" err="1" smtClean="0"/>
              <a:t>스위칭</a:t>
            </a:r>
            <a:r>
              <a:rPr lang="ko-KR" altLang="en-US" sz="1600" dirty="0" smtClean="0"/>
              <a:t> 기능을 할 수 없는 경우 이를 대체하는 방법으로 릴레이를 사용하는 경우에는 문제가 있습니다</a:t>
            </a:r>
            <a:r>
              <a:rPr lang="en-US" altLang="ko-KR" sz="1600" dirty="0" smtClean="0"/>
              <a:t>.</a:t>
            </a:r>
            <a:endParaRPr lang="ko-KR" altLang="en-US" sz="1600" dirty="0" smtClean="0"/>
          </a:p>
          <a:p>
            <a:pPr marL="342900" indent="-342900">
              <a:buFont typeface="+mj-lt"/>
              <a:buAutoNum type="arabicPeriod"/>
            </a:pPr>
            <a:r>
              <a:rPr lang="ko-KR" altLang="en-US" sz="1600" dirty="0" smtClean="0"/>
              <a:t>구동신호를 이용하여 릴레이를 직접 구동 하기는 어렵습니다</a:t>
            </a:r>
            <a:r>
              <a:rPr lang="en-US" altLang="ko-KR" sz="1600" dirty="0" smtClean="0"/>
              <a:t>.</a:t>
            </a:r>
            <a:endParaRPr lang="ko-KR" altLang="en-US" sz="1600" dirty="0" smtClean="0"/>
          </a:p>
          <a:p>
            <a:pPr marL="342900" indent="-342900">
              <a:buFont typeface="+mj-lt"/>
              <a:buAutoNum type="arabicPeriod"/>
            </a:pPr>
            <a:r>
              <a:rPr lang="ko-KR" altLang="en-US" sz="1600" dirty="0" smtClean="0"/>
              <a:t>릴레이 제품 중 가장 낮은 구동전압은 </a:t>
            </a:r>
            <a:r>
              <a:rPr lang="en-US" altLang="ko-KR" sz="1600" dirty="0" smtClean="0"/>
              <a:t>5V </a:t>
            </a:r>
            <a:r>
              <a:rPr lang="ko-KR" altLang="en-US" sz="1600" dirty="0" smtClean="0"/>
              <a:t>이상이고 전류는 약 </a:t>
            </a:r>
            <a:r>
              <a:rPr lang="en-US" altLang="ko-KR" sz="1600" dirty="0" smtClean="0"/>
              <a:t>20mA</a:t>
            </a:r>
            <a:r>
              <a:rPr lang="ko-KR" altLang="en-US" sz="1600" dirty="0" smtClean="0"/>
              <a:t>이상이 되여야 합니다</a:t>
            </a:r>
            <a:r>
              <a:rPr lang="en-US" altLang="ko-KR" sz="1600" dirty="0" smtClean="0"/>
              <a:t>.</a:t>
            </a:r>
            <a:r>
              <a:rPr lang="ko-KR" altLang="en-US" sz="1600" dirty="0" smtClean="0"/>
              <a:t>　전자식 스위치의 증폭 신호 값이 </a:t>
            </a:r>
            <a:r>
              <a:rPr lang="en-US" altLang="ko-KR" sz="1600" dirty="0" smtClean="0"/>
              <a:t>5V </a:t>
            </a:r>
            <a:r>
              <a:rPr lang="ko-KR" altLang="en-US" sz="1600" dirty="0" smtClean="0"/>
              <a:t>이상의 전압에 </a:t>
            </a:r>
            <a:r>
              <a:rPr lang="en-US" altLang="ko-KR" sz="1600" dirty="0" smtClean="0"/>
              <a:t>20mA </a:t>
            </a:r>
            <a:r>
              <a:rPr lang="ko-KR" altLang="en-US" sz="1600" dirty="0" smtClean="0"/>
              <a:t>이상의 출력이 된다면　릴레이를 직접 구동 할 수 있습니다</a:t>
            </a:r>
            <a:r>
              <a:rPr lang="en-US" altLang="ko-KR" sz="1600" dirty="0" smtClean="0"/>
              <a:t>.</a:t>
            </a: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xmlns="" val="3209304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 txBox="1">
            <a:spLocks/>
          </p:cNvSpPr>
          <p:nvPr/>
        </p:nvSpPr>
        <p:spPr>
          <a:xfrm>
            <a:off x="539552" y="4046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dirty="0"/>
              <a:t>2</a:t>
            </a:r>
            <a:r>
              <a:rPr lang="en-US" altLang="ko-KR" dirty="0" smtClean="0"/>
              <a:t>.</a:t>
            </a:r>
            <a:r>
              <a:rPr lang="ko-KR" altLang="en-US" dirty="0" smtClean="0"/>
              <a:t>릴레이의 작동원리</a:t>
            </a:r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953598" y="1700808"/>
            <a:ext cx="694877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그렇다면 릴레이는 어떤 원리로 </a:t>
            </a:r>
            <a:r>
              <a:rPr lang="ko-KR" altLang="en-US" sz="2000" b="1" dirty="0" smtClean="0"/>
              <a:t>작동 하는 걸까요</a:t>
            </a:r>
            <a:r>
              <a:rPr lang="en-US" altLang="ko-KR" sz="2000" b="1" dirty="0"/>
              <a:t>?</a:t>
            </a:r>
            <a:endParaRPr lang="ko-KR" altLang="en-US" sz="2000" dirty="0"/>
          </a:p>
          <a:p>
            <a:r>
              <a:rPr lang="ko-KR" altLang="en-US" sz="1600" b="1" dirty="0" smtClean="0"/>
              <a:t>​</a:t>
            </a:r>
            <a:r>
              <a:rPr lang="ko-KR" altLang="en-US" sz="1600" dirty="0" smtClean="0"/>
              <a:t>릴레이는 </a:t>
            </a:r>
            <a:r>
              <a:rPr lang="ko-KR" altLang="en-US" sz="1600" dirty="0"/>
              <a:t>내부에 </a:t>
            </a:r>
            <a:r>
              <a:rPr lang="en-US" altLang="ko-KR" sz="1600" dirty="0"/>
              <a:t>'</a:t>
            </a:r>
            <a:r>
              <a:rPr lang="ko-KR" altLang="en-US" sz="1600" dirty="0"/>
              <a:t>전자석</a:t>
            </a:r>
            <a:r>
              <a:rPr lang="en-US" altLang="ko-KR" sz="1600" dirty="0"/>
              <a:t>'(</a:t>
            </a:r>
            <a:r>
              <a:rPr lang="ko-KR" altLang="en-US" sz="1600" dirty="0"/>
              <a:t>코일</a:t>
            </a:r>
            <a:r>
              <a:rPr lang="en-US" altLang="ko-KR" sz="1600" dirty="0"/>
              <a:t>)</a:t>
            </a:r>
            <a:r>
              <a:rPr lang="ko-KR" altLang="en-US" sz="1600" dirty="0"/>
              <a:t>을 포함하고 있습니다</a:t>
            </a:r>
            <a:r>
              <a:rPr lang="en-US" altLang="ko-KR" sz="1600" dirty="0"/>
              <a:t>. </a:t>
            </a:r>
            <a:r>
              <a:rPr lang="ko-KR" altLang="en-US" sz="1600" dirty="0"/>
              <a:t>이 </a:t>
            </a:r>
            <a:r>
              <a:rPr lang="ko-KR" altLang="en-US" sz="1600" b="1" dirty="0"/>
              <a:t>전자석은 전류가 </a:t>
            </a:r>
            <a:r>
              <a:rPr lang="ko-KR" altLang="en-US" sz="1600" b="1" dirty="0" smtClean="0"/>
              <a:t>통하게 되면 자석이 되는 </a:t>
            </a:r>
            <a:r>
              <a:rPr lang="ko-KR" altLang="en-US" sz="1600" b="1" dirty="0"/>
              <a:t>성질</a:t>
            </a:r>
            <a:r>
              <a:rPr lang="ko-KR" altLang="en-US" sz="1600" dirty="0"/>
              <a:t>을 갖고 있습니다</a:t>
            </a:r>
            <a:r>
              <a:rPr lang="en-US" altLang="ko-KR" sz="1600" dirty="0"/>
              <a:t>.</a:t>
            </a:r>
            <a:endParaRPr lang="ko-KR" altLang="en-US" sz="1600" dirty="0"/>
          </a:p>
          <a:p>
            <a:r>
              <a:rPr lang="ko-KR" altLang="en-US" sz="1600" dirty="0"/>
              <a:t>때문에 전원을 </a:t>
            </a:r>
            <a:r>
              <a:rPr lang="ko-KR" altLang="en-US" sz="1600" dirty="0" smtClean="0"/>
              <a:t>공급 하게 되면 </a:t>
            </a:r>
            <a:r>
              <a:rPr lang="ko-KR" altLang="en-US" sz="1600" dirty="0"/>
              <a:t>릴레이 내부에 전자석이 </a:t>
            </a:r>
            <a:r>
              <a:rPr lang="ko-KR" altLang="en-US" sz="1600" dirty="0" smtClean="0"/>
              <a:t>자석이 되어 </a:t>
            </a:r>
            <a:r>
              <a:rPr lang="ko-KR" altLang="en-US" sz="1600" dirty="0"/>
              <a:t>옆에 있던 </a:t>
            </a:r>
            <a:r>
              <a:rPr lang="ko-KR" altLang="en-US" sz="1600" dirty="0" err="1"/>
              <a:t>철편을</a:t>
            </a:r>
            <a:r>
              <a:rPr lang="ko-KR" altLang="en-US" sz="1600" dirty="0"/>
              <a:t> 끌어당겨 스위치가 </a:t>
            </a:r>
            <a:r>
              <a:rPr lang="en-US" altLang="ko-KR" sz="1600" dirty="0"/>
              <a:t>ON </a:t>
            </a:r>
            <a:r>
              <a:rPr lang="ko-KR" altLang="en-US" sz="1600" dirty="0"/>
              <a:t>이 </a:t>
            </a:r>
            <a:r>
              <a:rPr lang="ko-KR" altLang="en-US" sz="1600" dirty="0" smtClean="0"/>
              <a:t>되는 것입니다</a:t>
            </a:r>
            <a:r>
              <a:rPr lang="en-US" altLang="ko-KR" sz="1600" dirty="0"/>
              <a:t>.</a:t>
            </a:r>
            <a:endParaRPr lang="ko-KR" altLang="en-US" sz="1600" dirty="0"/>
          </a:p>
          <a:p>
            <a:r>
              <a:rPr lang="ko-KR" altLang="en-US" sz="1600" dirty="0"/>
              <a:t>릴레이는 여러 종류가 있지만</a:t>
            </a:r>
            <a:r>
              <a:rPr lang="en-US" altLang="ko-KR" sz="1600" dirty="0"/>
              <a:t>, </a:t>
            </a:r>
            <a:r>
              <a:rPr lang="ko-KR" altLang="en-US" sz="1600" dirty="0"/>
              <a:t>모두 이러한 원리로 </a:t>
            </a:r>
            <a:r>
              <a:rPr lang="ko-KR" altLang="en-US" sz="1600" dirty="0" smtClean="0"/>
              <a:t>작동합니다</a:t>
            </a:r>
            <a:endParaRPr lang="ko-KR" altLang="en-US" sz="1600" dirty="0"/>
          </a:p>
        </p:txBody>
      </p:sp>
      <p:pic>
        <p:nvPicPr>
          <p:cNvPr id="2050" name="Picture 2" descr="C:\Users\TG\Desktop\ggz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128256"/>
            <a:ext cx="2581275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427984" y="3997304"/>
            <a:ext cx="327636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3,4</a:t>
            </a:r>
            <a:r>
              <a:rPr lang="ko-KR" altLang="en-US" sz="1600" dirty="0"/>
              <a:t>번으로 </a:t>
            </a:r>
            <a:r>
              <a:rPr lang="en-US" altLang="ko-KR" sz="1600" dirty="0"/>
              <a:t>5VDC (</a:t>
            </a:r>
            <a:r>
              <a:rPr lang="ko-KR" altLang="en-US" sz="1600" dirty="0"/>
              <a:t>구동전압</a:t>
            </a:r>
            <a:r>
              <a:rPr lang="en-US" altLang="ko-KR" sz="1600" dirty="0"/>
              <a:t>) </a:t>
            </a:r>
            <a:r>
              <a:rPr lang="en-US" altLang="ko-KR" sz="1600" dirty="0" smtClean="0"/>
              <a:t> </a:t>
            </a:r>
            <a:r>
              <a:rPr lang="ko-KR" altLang="en-US" sz="1600" dirty="0" smtClean="0"/>
              <a:t>입력 시 </a:t>
            </a:r>
            <a:r>
              <a:rPr lang="ko-KR" altLang="en-US" sz="1600" dirty="0"/>
              <a:t>코일에 전류가 흐르며 </a:t>
            </a:r>
            <a:r>
              <a:rPr lang="ko-KR" altLang="en-US" sz="1600" dirty="0" smtClean="0"/>
              <a:t>자석이 됨</a:t>
            </a:r>
            <a:r>
              <a:rPr lang="en-US" altLang="ko-KR" sz="1600" dirty="0"/>
              <a:t>.</a:t>
            </a:r>
            <a:endParaRPr lang="ko-KR" altLang="en-US" sz="1600" dirty="0"/>
          </a:p>
          <a:p>
            <a:r>
              <a:rPr lang="ko-KR" altLang="en-US" sz="1600" dirty="0"/>
              <a:t>코일이 </a:t>
            </a:r>
            <a:r>
              <a:rPr lang="ko-KR" altLang="en-US" sz="1600" dirty="0" smtClean="0"/>
              <a:t>자석이 되면 </a:t>
            </a:r>
            <a:r>
              <a:rPr lang="ko-KR" altLang="en-US" sz="1600" dirty="0" err="1"/>
              <a:t>철편</a:t>
            </a:r>
            <a:r>
              <a:rPr lang="en-US" altLang="ko-KR" sz="1600" dirty="0"/>
              <a:t>(</a:t>
            </a:r>
            <a:r>
              <a:rPr lang="ko-KR" altLang="en-US" sz="1600" dirty="0"/>
              <a:t>스위치</a:t>
            </a:r>
            <a:r>
              <a:rPr lang="en-US" altLang="ko-KR" sz="1600" dirty="0"/>
              <a:t>)</a:t>
            </a:r>
            <a:r>
              <a:rPr lang="ko-KR" altLang="en-US" sz="1600" dirty="0"/>
              <a:t>을 끌어당겨 스위치가 </a:t>
            </a:r>
            <a:r>
              <a:rPr lang="en-US" altLang="ko-KR" sz="1600" dirty="0"/>
              <a:t>ON</a:t>
            </a:r>
            <a:r>
              <a:rPr lang="ko-KR" altLang="en-US" sz="1600" dirty="0"/>
              <a:t>됨</a:t>
            </a:r>
            <a:r>
              <a:rPr lang="en-US" altLang="ko-KR" sz="1600" dirty="0"/>
              <a:t>.</a:t>
            </a:r>
            <a:endParaRPr lang="ko-KR" altLang="en-US" sz="1600" dirty="0"/>
          </a:p>
          <a:p>
            <a:r>
              <a:rPr lang="en-US" altLang="ko-KR" sz="1600" dirty="0"/>
              <a:t>1,2</a:t>
            </a:r>
            <a:r>
              <a:rPr lang="ko-KR" altLang="en-US" sz="1600" dirty="0"/>
              <a:t>번이 연결</a:t>
            </a:r>
            <a:r>
              <a:rPr lang="en-US" altLang="ko-KR" sz="1600" dirty="0"/>
              <a:t>(</a:t>
            </a:r>
            <a:r>
              <a:rPr lang="ko-KR" altLang="en-US" sz="1600" dirty="0"/>
              <a:t>스위치 </a:t>
            </a:r>
            <a:r>
              <a:rPr lang="en-US" altLang="ko-KR" sz="1600" dirty="0"/>
              <a:t>ON)</a:t>
            </a:r>
            <a:r>
              <a:rPr lang="ko-KR" altLang="en-US" sz="1600" dirty="0"/>
              <a:t>되어 </a:t>
            </a:r>
            <a:r>
              <a:rPr lang="en-US" altLang="ko-KR" sz="1600" dirty="0"/>
              <a:t>220VAC</a:t>
            </a:r>
            <a:r>
              <a:rPr lang="ko-KR" altLang="en-US" sz="1600" dirty="0"/>
              <a:t>가 흐르며 조명이 </a:t>
            </a:r>
            <a:r>
              <a:rPr lang="ko-KR" altLang="en-US" sz="1600" dirty="0" smtClean="0"/>
              <a:t>켜지게 됨</a:t>
            </a:r>
            <a:r>
              <a:rPr lang="en-US" altLang="ko-KR" sz="1600" dirty="0" smtClean="0"/>
              <a:t>.</a:t>
            </a: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xmlns="" val="2370186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497363"/>
          </a:xfrm>
        </p:spPr>
        <p:txBody>
          <a:bodyPr>
            <a:normAutofit lnSpcReduction="10000"/>
          </a:bodyPr>
          <a:lstStyle/>
          <a:p>
            <a:endParaRPr lang="en-US" altLang="ko-KR" dirty="0" smtClean="0"/>
          </a:p>
          <a:p>
            <a:endParaRPr lang="en-US" altLang="ko-KR" dirty="0"/>
          </a:p>
          <a:p>
            <a:endParaRPr lang="en-US" altLang="ko-KR" dirty="0" smtClean="0"/>
          </a:p>
          <a:p>
            <a:r>
              <a:rPr lang="en-US" altLang="ko-KR" dirty="0" smtClean="0"/>
              <a:t>                             </a:t>
            </a:r>
            <a:r>
              <a:rPr lang="en-US" altLang="ko-KR" sz="1100" dirty="0" err="1" smtClean="0"/>
              <a:t>ddddd</a:t>
            </a:r>
            <a:endParaRPr lang="en-US" altLang="ko-KR" dirty="0"/>
          </a:p>
          <a:p>
            <a:r>
              <a:rPr lang="en-US" altLang="ko-KR" dirty="0" smtClean="0"/>
              <a:t>                          </a:t>
            </a:r>
          </a:p>
          <a:p>
            <a:r>
              <a:rPr lang="en-US" altLang="ko-KR" dirty="0" smtClean="0"/>
              <a:t> </a:t>
            </a:r>
            <a:endParaRPr lang="en-US" altLang="ko-KR" dirty="0"/>
          </a:p>
          <a:p>
            <a:endParaRPr lang="en-US" altLang="ko-KR" dirty="0" smtClean="0"/>
          </a:p>
          <a:p>
            <a:r>
              <a:rPr lang="en-US" altLang="ko-KR" dirty="0" smtClean="0"/>
              <a:t>                                                         </a:t>
            </a:r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83568" y="555227"/>
            <a:ext cx="76328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dirty="0" smtClean="0">
                <a:solidFill>
                  <a:schemeClr val="bg1"/>
                </a:solidFill>
              </a:rPr>
              <a:t>릴레이 인터페이스 구동회로 설계도</a:t>
            </a:r>
            <a:endParaRPr lang="ko-KR" altLang="en-US" sz="3600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12776"/>
            <a:ext cx="8136904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788024" y="4869160"/>
            <a:ext cx="32403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chemeClr val="bg1"/>
                </a:solidFill>
              </a:rPr>
              <a:t>다이오드를 코일에서 발생하는 역기전력으로 인한 </a:t>
            </a:r>
            <a:r>
              <a:rPr lang="en-US" altLang="ko-KR" dirty="0" smtClean="0">
                <a:solidFill>
                  <a:schemeClr val="bg1"/>
                </a:solidFill>
              </a:rPr>
              <a:t>TR</a:t>
            </a:r>
            <a:r>
              <a:rPr lang="ko-KR" altLang="en-US" dirty="0" smtClean="0">
                <a:solidFill>
                  <a:schemeClr val="bg1"/>
                </a:solidFill>
              </a:rPr>
              <a:t>파손을 막아주는 역할입니다</a:t>
            </a:r>
            <a:r>
              <a:rPr lang="en-US" altLang="ko-KR" dirty="0" smtClean="0">
                <a:solidFill>
                  <a:schemeClr val="bg1"/>
                </a:solidFill>
              </a:rPr>
              <a:t>.</a:t>
            </a:r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21106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 anchor="ctr">
            <a:normAutofit/>
          </a:bodyPr>
          <a:lstStyle/>
          <a:p>
            <a:pPr marL="0" indent="0" algn="r">
              <a:buNone/>
            </a:pPr>
            <a:r>
              <a:rPr lang="ko-KR" altLang="en-US" sz="4000" dirty="0" smtClean="0"/>
              <a:t>이상으로 </a:t>
            </a:r>
            <a:r>
              <a:rPr lang="en-US" altLang="ko-KR" sz="4000" dirty="0" smtClean="0"/>
              <a:t>2</a:t>
            </a:r>
            <a:r>
              <a:rPr lang="ko-KR" altLang="en-US" sz="4000" dirty="0" smtClean="0"/>
              <a:t>조 발표 마치겠습니다</a:t>
            </a:r>
            <a:r>
              <a:rPr lang="en-US" altLang="ko-KR" sz="4000" dirty="0" smtClean="0"/>
              <a:t>.</a:t>
            </a:r>
          </a:p>
          <a:p>
            <a:pPr marL="0" indent="0" algn="r">
              <a:buNone/>
            </a:pPr>
            <a:r>
              <a:rPr lang="ko-KR" altLang="en-US" sz="4000" dirty="0" smtClean="0"/>
              <a:t>감사합니다</a:t>
            </a:r>
            <a:r>
              <a:rPr lang="en-US" altLang="ko-KR" sz="4000" dirty="0" smtClean="0"/>
              <a:t>.</a:t>
            </a:r>
            <a:endParaRPr lang="en-US" altLang="ko-KR" sz="4000" dirty="0" smtClean="0"/>
          </a:p>
        </p:txBody>
      </p:sp>
    </p:spTree>
    <p:extLst>
      <p:ext uri="{BB962C8B-B14F-4D97-AF65-F5344CB8AC3E}">
        <p14:creationId xmlns:p14="http://schemas.microsoft.com/office/powerpoint/2010/main" xmlns="" val="942651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260</Words>
  <Application>Microsoft Office PowerPoint</Application>
  <PresentationFormat>화면 슬라이드 쇼(4:3)</PresentationFormat>
  <Paragraphs>38</Paragraphs>
  <Slides>6</Slides>
  <Notes>1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6</vt:i4>
      </vt:variant>
    </vt:vector>
  </HeadingPairs>
  <TitlesOfParts>
    <vt:vector size="7" baseType="lpstr">
      <vt:lpstr>Office 테마</vt:lpstr>
      <vt:lpstr>릴레이 인터페이스 구동 회로</vt:lpstr>
      <vt:lpstr>목차</vt:lpstr>
      <vt:lpstr>릴레이의 부품설명</vt:lpstr>
      <vt:lpstr>슬라이드 4</vt:lpstr>
      <vt:lpstr>슬라이드 5</vt:lpstr>
      <vt:lpstr>슬라이드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릴레이 인터페이스 구동 회로</dc:title>
  <dc:creator>TG</dc:creator>
  <cp:lastModifiedBy>user</cp:lastModifiedBy>
  <cp:revision>6</cp:revision>
  <dcterms:created xsi:type="dcterms:W3CDTF">2017-12-04T06:53:19Z</dcterms:created>
  <dcterms:modified xsi:type="dcterms:W3CDTF">2017-12-04T16:14:11Z</dcterms:modified>
</cp:coreProperties>
</file>